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57" r:id="rId2"/>
    <p:sldId id="264" r:id="rId3"/>
    <p:sldId id="260" r:id="rId4"/>
    <p:sldId id="261" r:id="rId5"/>
    <p:sldId id="262" r:id="rId6"/>
    <p:sldId id="263" r:id="rId7"/>
    <p:sldId id="268" r:id="rId8"/>
    <p:sldId id="266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2940-D9AF-4AD5-B2AF-E62334331552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D607-637C-42C6-83F3-B374D7A78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6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382157-70AB-4E3D-BAB1-9B8571B65876}" type="slidenum">
              <a:rPr lang="hr-HR" altLang="sr-Latn-R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3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98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2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85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24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46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30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70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8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7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37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11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26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8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98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52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C42B-46F8-4683-92F5-D4BC4AAADFA7}" type="datetimeFigureOut">
              <a:rPr lang="hr-HR" smtClean="0"/>
              <a:t>2.3.2022.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026B21-2E06-4300-8219-F711EBFF29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40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63550" y="1268760"/>
            <a:ext cx="8137525" cy="2662982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Istražujemo jadransko podmorje</a:t>
            </a:r>
            <a:br>
              <a:rPr lang="hr-HR" altLang="sr-Latn-RS" sz="36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</a:br>
            <a:r>
              <a:rPr lang="hr-HR" altLang="sr-Latn-RS" sz="36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3. razred </a:t>
            </a:r>
            <a:r>
              <a:rPr lang="hr-HR" altLang="sr-Latn-RS" sz="36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/>
            </a:r>
            <a:br>
              <a:rPr lang="hr-HR" altLang="sr-Latn-RS" sz="36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</a:br>
            <a:r>
              <a:rPr lang="hr-HR" altLang="sr-Latn-R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hr-HR" altLang="sr-Latn-RS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hr-HR" altLang="sr-Latn-RS" sz="2400" dirty="0">
                <a:solidFill>
                  <a:srgbClr val="02376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hr-HR" altLang="sr-Latn-RS" sz="2400" dirty="0">
                <a:solidFill>
                  <a:srgbClr val="02376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hr-HR" altLang="sr-Latn-RS" sz="36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1331913" y="3789041"/>
            <a:ext cx="6400800" cy="2016224"/>
          </a:xfrm>
        </p:spPr>
        <p:txBody>
          <a:bodyPr>
            <a:normAutofit/>
          </a:bodyPr>
          <a:lstStyle/>
          <a:p>
            <a:pPr algn="ctr" eaLnBrk="1" hangingPunct="1"/>
            <a:endParaRPr lang="hr-HR" altLang="sr-Latn-RS" sz="3200" dirty="0" smtClean="0">
              <a:solidFill>
                <a:srgbClr val="02376F"/>
              </a:solidFill>
            </a:endParaRPr>
          </a:p>
          <a:p>
            <a:pPr algn="ctr"/>
            <a:r>
              <a:rPr lang="hr-HR" altLang="sr-Latn-RS" sz="2000" dirty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Dječje </a:t>
            </a:r>
            <a:r>
              <a:rPr lang="hr-HR" altLang="sr-Latn-RS" sz="20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enciklopedije</a:t>
            </a:r>
          </a:p>
          <a:p>
            <a:pPr algn="ctr"/>
            <a:r>
              <a:rPr lang="hr-HR" altLang="sr-Latn-RS" sz="20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Evica </a:t>
            </a:r>
            <a:r>
              <a:rPr lang="hr-HR" altLang="sr-Latn-RS" sz="2000" dirty="0" err="1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Tihomirović</a:t>
            </a:r>
            <a:endParaRPr lang="hr-HR" altLang="sr-Latn-RS" sz="1900" dirty="0" smtClean="0">
              <a:solidFill>
                <a:srgbClr val="02376F"/>
              </a:solidFill>
              <a:latin typeface="Calibri" panose="020F0502020204030204" pitchFamily="34" charset="0"/>
              <a:cs typeface="Aparajita" panose="020B0604020202020204" pitchFamily="34" charset="0"/>
            </a:endParaRPr>
          </a:p>
          <a:p>
            <a:pPr algn="ctr" eaLnBrk="1" hangingPunct="1"/>
            <a:r>
              <a:rPr lang="hr-HR" altLang="sr-Latn-RS" sz="19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OŠ Bartola Kašića </a:t>
            </a:r>
            <a:r>
              <a:rPr lang="hr-HR" altLang="sr-Latn-RS" sz="19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 Zagreb</a:t>
            </a:r>
            <a:r>
              <a:rPr lang="hr-HR" altLang="sr-Latn-RS" sz="19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,   </a:t>
            </a:r>
            <a:r>
              <a:rPr lang="hr-HR" altLang="sr-Latn-RS" sz="1900" dirty="0" smtClean="0">
                <a:solidFill>
                  <a:srgbClr val="02376F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ožujak 2022</a:t>
            </a:r>
            <a:r>
              <a:rPr lang="hr-HR" altLang="sr-Latn-RS" sz="1900" dirty="0" smtClean="0">
                <a:solidFill>
                  <a:srgbClr val="02376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6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96" y="260648"/>
            <a:ext cx="7200800" cy="72008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Izvori informacija</a:t>
            </a:r>
            <a:endParaRPr lang="hr-HR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0344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Tx/>
              <a:buChar char="-"/>
              <a:defRPr/>
            </a:pP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Knjige, časopisi, priručnici, internet</a:t>
            </a:r>
          </a:p>
          <a:p>
            <a:pPr>
              <a:lnSpc>
                <a:spcPct val="170000"/>
              </a:lnSpc>
              <a:buFontTx/>
              <a:buChar char="-"/>
              <a:defRPr/>
            </a:pP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Priručnici: enciklopedije, leksikoni, rječnici, pravopisi</a:t>
            </a:r>
          </a:p>
          <a:p>
            <a:pPr>
              <a:lnSpc>
                <a:spcPct val="170000"/>
              </a:lnSpc>
              <a:buFontTx/>
              <a:buChar char="-"/>
              <a:defRPr/>
            </a:pPr>
            <a:r>
              <a:rPr lang="hr-H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Enciklopedije</a:t>
            </a: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: djela u kojima se abecednim ili kakvim </a:t>
            </a: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drugim </a:t>
            </a:r>
            <a:r>
              <a:rPr lang="hr-HR" sz="2400" dirty="0" smtClean="0">
                <a:solidFill>
                  <a:srgbClr val="002060"/>
                </a:solidFill>
                <a:latin typeface="Calibri" panose="020F0502020204030204" pitchFamily="34" charset="0"/>
                <a:cs typeface="Aparajita" panose="020B0604020202020204" pitchFamily="34" charset="0"/>
              </a:rPr>
              <a:t>načinom okupljaju i sustavno obrađuju činjenice i spoznaje sa svih područja ljudskog znanja</a:t>
            </a:r>
            <a:endParaRPr lang="hr-H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8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119003" y="330829"/>
            <a:ext cx="5194920" cy="792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r-HR" altLang="sr-Latn-RS" sz="2000" b="1" dirty="0" smtClean="0">
                <a:effectLst/>
              </a:rPr>
              <a:t/>
            </a:r>
            <a:br>
              <a:rPr lang="hr-HR" altLang="sr-Latn-RS" sz="2000" b="1" dirty="0" smtClean="0">
                <a:effectLst/>
              </a:rPr>
            </a:br>
            <a:r>
              <a:rPr lang="hr-HR" altLang="sr-Latn-RS" sz="2400" b="1" dirty="0" smtClean="0">
                <a:solidFill>
                  <a:srgbClr val="002060"/>
                </a:solidFill>
                <a:effectLst/>
              </a:rPr>
              <a:t>DJEČJA ENCIKLOPEDIJA</a:t>
            </a:r>
          </a:p>
        </p:txBody>
      </p:sp>
      <p:sp>
        <p:nvSpPr>
          <p:cNvPr id="29699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altLang="sr-Latn-RS" smtClean="0"/>
              <a:t>.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600200"/>
            <a:ext cx="3343275" cy="4525963"/>
          </a:xfrm>
          <a:prstGeom prst="rect">
            <a:avLst/>
          </a:prstGeom>
        </p:spPr>
        <p:txBody>
          <a:bodyPr/>
          <a:lstStyle/>
          <a:p>
            <a:endParaRPr lang="hr-HR" altLang="sr-Latn-RS" smtClean="0"/>
          </a:p>
        </p:txBody>
      </p:sp>
      <p:pic>
        <p:nvPicPr>
          <p:cNvPr id="29701" name="Picture 2" descr="http://www.apm.hr/img/product/47t_2012/moja-prva-encikloped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109912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9" descr="djecija-enciklo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52738"/>
            <a:ext cx="17684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djecja-slikovna-encikloped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1733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 descr="http://tisakmedia.hr/Slike/tisak640x640-5810/doke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27654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156" y="476672"/>
            <a:ext cx="3599631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r-HR" sz="2400" b="1" dirty="0" smtClean="0">
                <a:solidFill>
                  <a:srgbClr val="002060"/>
                </a:solidFill>
                <a:effectLst/>
                <a:latin typeface="Arial" charset="0"/>
              </a:rPr>
              <a:t>SADRŽAJ</a:t>
            </a:r>
            <a:endParaRPr lang="hr-H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723" name="Content Placeholder 3"/>
          <p:cNvSpPr>
            <a:spLocks noGrp="1"/>
          </p:cNvSpPr>
          <p:nvPr>
            <p:ph sz="half" idx="1"/>
          </p:nvPr>
        </p:nvSpPr>
        <p:spPr>
          <a:xfrm>
            <a:off x="365125" y="1600200"/>
            <a:ext cx="5076044" cy="4525963"/>
          </a:xfrm>
          <a:prstGeom prst="rect">
            <a:avLst/>
          </a:prstGeom>
        </p:spPr>
        <p:txBody>
          <a:bodyPr/>
          <a:lstStyle/>
          <a:p>
            <a:r>
              <a:rPr lang="hr-HR" altLang="sr-Latn-R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Sadržaj: </a:t>
            </a:r>
          </a:p>
          <a:p>
            <a:r>
              <a:rPr lang="hr-HR" altLang="sr-Latn-RS" sz="2400" dirty="0" smtClean="0">
                <a:latin typeface="Calibri" panose="020F0502020204030204" pitchFamily="34" charset="0"/>
              </a:rPr>
              <a:t>Popis tema koje se obrađuju u enciklopediji i popis stranica na kojoj se što nalazi  </a:t>
            </a:r>
          </a:p>
          <a:p>
            <a:r>
              <a:rPr lang="hr-HR" altLang="sr-Latn-RS" sz="2400" dirty="0" smtClean="0">
                <a:latin typeface="Calibri" panose="020F0502020204030204" pitchFamily="34" charset="0"/>
              </a:rPr>
              <a:t> obično se nalazi  na početku enciklopedije  </a:t>
            </a:r>
          </a:p>
          <a:p>
            <a:pPr>
              <a:buFont typeface="Arial" charset="0"/>
              <a:buNone/>
            </a:pPr>
            <a:r>
              <a:rPr lang="hr-HR" altLang="sr-Latn-RS" dirty="0" smtClean="0">
                <a:latin typeface="Comic Sans MS" pitchFamily="66" charset="0"/>
              </a:rPr>
              <a:t>     </a:t>
            </a:r>
            <a:endParaRPr lang="hr-HR" altLang="sr-Latn-RS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hr-HR" altLang="sr-Latn-RS" dirty="0" smtClean="0">
                <a:latin typeface="Arial" charset="0"/>
              </a:rPr>
              <a:t>    </a:t>
            </a:r>
            <a:endParaRPr lang="hr-HR" altLang="sr-Latn-RS" dirty="0" smtClean="0">
              <a:latin typeface="Comic Sans MS" pitchFamily="66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69" y="2136775"/>
            <a:ext cx="2989237" cy="3767138"/>
          </a:xfrm>
        </p:spPr>
      </p:pic>
    </p:spTree>
    <p:extLst>
      <p:ext uri="{BB962C8B-B14F-4D97-AF65-F5344CB8AC3E}">
        <p14:creationId xmlns:p14="http://schemas.microsoft.com/office/powerpoint/2010/main" val="794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Slikovni rezultat za dokeo"/>
          <p:cNvSpPr>
            <a:spLocks noChangeAspect="1" noChangeArrowheads="1"/>
          </p:cNvSpPr>
          <p:nvPr/>
        </p:nvSpPr>
        <p:spPr bwMode="auto">
          <a:xfrm>
            <a:off x="155575" y="-427038"/>
            <a:ext cx="69532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1747" name="AutoShape 4" descr="Slikovni rezultat za dokeo"/>
          <p:cNvSpPr>
            <a:spLocks noChangeAspect="1" noChangeArrowheads="1"/>
          </p:cNvSpPr>
          <p:nvPr/>
        </p:nvSpPr>
        <p:spPr bwMode="auto">
          <a:xfrm>
            <a:off x="307975" y="-274638"/>
            <a:ext cx="69532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31748" name="Picture 6" descr="http://tisakmedia.hr/Slike/tisak640x640-5810/dok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699792" y="148692"/>
            <a:ext cx="4716016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r-HR" altLang="sr-Latn-RS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ABECEDNO  KAZALO</a:t>
            </a:r>
          </a:p>
        </p:txBody>
      </p:sp>
      <p:sp>
        <p:nvSpPr>
          <p:cNvPr id="31750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85604" y="1605392"/>
            <a:ext cx="3738324" cy="2687704"/>
          </a:xfrm>
        </p:spPr>
        <p:txBody>
          <a:bodyPr>
            <a:normAutofit/>
          </a:bodyPr>
          <a:lstStyle/>
          <a:p>
            <a:r>
              <a:rPr lang="hr-HR" altLang="sr-Latn-RS" sz="2400" dirty="0" smtClean="0">
                <a:latin typeface="Calibri" panose="020F0502020204030204" pitchFamily="34" charset="0"/>
              </a:rPr>
              <a:t>Kazalo:</a:t>
            </a:r>
          </a:p>
          <a:p>
            <a:r>
              <a:rPr lang="hr-HR" altLang="sr-Latn-RS" sz="2400" dirty="0" smtClean="0">
                <a:latin typeface="Calibri" panose="020F0502020204030204" pitchFamily="34" charset="0"/>
              </a:rPr>
              <a:t>Abecedni popis svih pojmova koji se nalaze u enciklopediji</a:t>
            </a:r>
          </a:p>
        </p:txBody>
      </p: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08050"/>
            <a:ext cx="474503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4186"/>
            <a:ext cx="8229600" cy="86518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hr-HR" sz="2400" b="1" dirty="0" smtClean="0"/>
              <a:t>Natuknica</a:t>
            </a:r>
            <a:r>
              <a:rPr lang="hr-HR" sz="1800" dirty="0" smtClean="0"/>
              <a:t> – </a:t>
            </a:r>
            <a:r>
              <a:rPr lang="hr-HR" sz="1800" dirty="0" smtClean="0">
                <a:effectLst/>
              </a:rPr>
              <a:t>ključni pojam koji upućuje na sadržaj teksta (Izumi)</a:t>
            </a:r>
            <a:br>
              <a:rPr lang="hr-HR" sz="1800" dirty="0" smtClean="0">
                <a:effectLst/>
              </a:rPr>
            </a:br>
            <a:r>
              <a:rPr lang="hr-HR" sz="2400" b="1" dirty="0" smtClean="0">
                <a:effectLst/>
              </a:rPr>
              <a:t>Članak</a:t>
            </a:r>
            <a:r>
              <a:rPr lang="hr-HR" sz="1800" b="1" dirty="0" smtClean="0">
                <a:effectLst/>
              </a:rPr>
              <a:t> – </a:t>
            </a:r>
            <a:r>
              <a:rPr lang="hr-HR" sz="1800" dirty="0" smtClean="0">
                <a:effectLst/>
              </a:rPr>
              <a:t>objašnjava traženi pojam (Padobran)</a:t>
            </a:r>
            <a:endParaRPr lang="hr-HR" sz="1800" dirty="0"/>
          </a:p>
        </p:txBody>
      </p:sp>
      <p:pic>
        <p:nvPicPr>
          <p:cNvPr id="32771" name="Content Placeholder 4" descr="G:\Kravata\scan0003.jpg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6" r="48096" b="52280"/>
          <a:stretch>
            <a:fillRect/>
          </a:stretch>
        </p:blipFill>
        <p:spPr>
          <a:xfrm>
            <a:off x="0" y="1341438"/>
            <a:ext cx="7848600" cy="4967287"/>
          </a:xfrm>
        </p:spPr>
      </p:pic>
    </p:spTree>
    <p:extLst>
      <p:ext uri="{BB962C8B-B14F-4D97-AF65-F5344CB8AC3E}">
        <p14:creationId xmlns:p14="http://schemas.microsoft.com/office/powerpoint/2010/main" val="34691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5189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Želim znati</a:t>
            </a:r>
            <a:endParaRPr lang="hr-H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47" y="980728"/>
            <a:ext cx="8229600" cy="58772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Želim </a:t>
            </a: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znati gdje se laste gnijezde,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Želim znati gdje spavaju zvijezde,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Gdje se sunce na počinak sprema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Zašto medo zimi uvijek drijema. </a:t>
            </a:r>
          </a:p>
          <a:p>
            <a:pPr algn="ctr">
              <a:buNone/>
            </a:pPr>
            <a:r>
              <a:rPr lang="hr-H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Kako </a:t>
            </a: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saznat ove brojne tajne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I otkriti što me muči često,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Ideje su potom sinule mi sjajne,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Knjižnica je za to dobro mjesto. </a:t>
            </a:r>
          </a:p>
          <a:p>
            <a:pPr algn="ctr">
              <a:buNone/>
            </a:pPr>
            <a:r>
              <a:rPr lang="hr-H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Tu </a:t>
            </a: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je mnoštvo raznih komedija,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Leksikona, rječnika, enciklopedija,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Zbirki, knjiga, slova i natpisa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A i drugih meni nepoznatih spisa. </a:t>
            </a:r>
          </a:p>
          <a:p>
            <a:pPr algn="ctr">
              <a:buNone/>
            </a:pPr>
            <a:r>
              <a:rPr lang="hr-H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Znadem </a:t>
            </a: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samo žuto i crveno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To je ono što me muči sada, 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Uskoro ću prijeći na zeleno</a:t>
            </a:r>
            <a:b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I upoznat΄ </a:t>
            </a:r>
            <a:r>
              <a:rPr lang="hr-HR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priručnu </a:t>
            </a:r>
            <a:r>
              <a:rPr lang="hr-HR" sz="2000" dirty="0">
                <a:solidFill>
                  <a:srgbClr val="C00000"/>
                </a:solidFill>
                <a:latin typeface="Calibri" panose="020F0502020204030204" pitchFamily="34" charset="0"/>
              </a:rPr>
              <a:t>tada. </a:t>
            </a:r>
          </a:p>
          <a:p>
            <a:pPr lvl="8"/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</a:rPr>
              <a:t>Marija Bilić- </a:t>
            </a:r>
            <a:r>
              <a:rPr lang="hr-HR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Prcić</a:t>
            </a:r>
            <a:endParaRPr lang="hr-HR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0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792431" cy="1143000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rgbClr val="002060"/>
                </a:solidFill>
                <a:latin typeface="Calibri" panose="020F0502020204030204" pitchFamily="34" charset="0"/>
              </a:rPr>
              <a:t>Istraživački rad  </a:t>
            </a:r>
            <a:endParaRPr lang="hr-HR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6400800" cy="3474720"/>
          </a:xfrm>
        </p:spPr>
        <p:txBody>
          <a:bodyPr/>
          <a:lstStyle/>
          <a:p>
            <a:r>
              <a:rPr lang="hr-HR" sz="2000" dirty="0" smtClean="0">
                <a:latin typeface="Calibri" panose="020F0502020204030204" pitchFamily="34" charset="0"/>
              </a:rPr>
              <a:t>1. </a:t>
            </a:r>
            <a:r>
              <a:rPr lang="hr-HR" sz="2000" dirty="0" smtClean="0">
                <a:latin typeface="Calibri" panose="020F0502020204030204" pitchFamily="34" charset="0"/>
              </a:rPr>
              <a:t>Morski konjić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2. </a:t>
            </a:r>
            <a:r>
              <a:rPr lang="hr-HR" sz="2000" dirty="0" smtClean="0">
                <a:latin typeface="Calibri" panose="020F0502020204030204" pitchFamily="34" charset="0"/>
              </a:rPr>
              <a:t>Hobotnice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3. </a:t>
            </a:r>
            <a:r>
              <a:rPr lang="hr-HR" sz="2000" dirty="0" smtClean="0">
                <a:latin typeface="Calibri" panose="020F0502020204030204" pitchFamily="34" charset="0"/>
              </a:rPr>
              <a:t>Volak, Jakobova kapica, periska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4. </a:t>
            </a:r>
            <a:r>
              <a:rPr lang="hr-HR" sz="2000" dirty="0" smtClean="0">
                <a:latin typeface="Calibri" panose="020F0502020204030204" pitchFamily="34" charset="0"/>
              </a:rPr>
              <a:t>Koralji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5. </a:t>
            </a:r>
            <a:r>
              <a:rPr lang="hr-HR" sz="2000" dirty="0" err="1" smtClean="0">
                <a:latin typeface="Calibri" panose="020F0502020204030204" pitchFamily="34" charset="0"/>
              </a:rPr>
              <a:t>Puzlatka</a:t>
            </a:r>
            <a:r>
              <a:rPr lang="hr-HR" sz="2000" dirty="0" smtClean="0">
                <a:latin typeface="Calibri" panose="020F0502020204030204" pitchFamily="34" charset="0"/>
              </a:rPr>
              <a:t> – Petrovo uho</a:t>
            </a:r>
          </a:p>
          <a:p>
            <a:r>
              <a:rPr lang="hr-HR" sz="2000" dirty="0" smtClean="0">
                <a:latin typeface="Calibri" panose="020F0502020204030204" pitchFamily="34" charset="0"/>
              </a:rPr>
              <a:t>6. </a:t>
            </a:r>
            <a:r>
              <a:rPr lang="hr-HR" sz="2000" dirty="0" smtClean="0">
                <a:latin typeface="Calibri" panose="020F0502020204030204" pitchFamily="34" charset="0"/>
              </a:rPr>
              <a:t>Spužve</a:t>
            </a:r>
            <a:endParaRPr lang="hr-HR" sz="2000" dirty="0" smtClean="0">
              <a:latin typeface="Calibri" panose="020F0502020204030204" pitchFamily="34" charset="0"/>
            </a:endParaRPr>
          </a:p>
          <a:p>
            <a:r>
              <a:rPr lang="hr-HR" sz="2000" dirty="0" smtClean="0">
                <a:latin typeface="Calibri" panose="020F0502020204030204" pitchFamily="34" charset="0"/>
              </a:rPr>
              <a:t>7. Prstaci</a:t>
            </a:r>
            <a:r>
              <a:rPr lang="hr-HR" sz="2000" dirty="0" smtClean="0">
                <a:latin typeface="Calibri" panose="020F0502020204030204" pitchFamily="34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1206545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152</Words>
  <Application>Microsoft Office PowerPoint</Application>
  <PresentationFormat>Prikaz na zaslonu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Aparajita</vt:lpstr>
      <vt:lpstr>Arial</vt:lpstr>
      <vt:lpstr>Calibri</vt:lpstr>
      <vt:lpstr>Century Gothic</vt:lpstr>
      <vt:lpstr>Comic Sans MS</vt:lpstr>
      <vt:lpstr>Palatino Linotype</vt:lpstr>
      <vt:lpstr>Wingdings 3</vt:lpstr>
      <vt:lpstr>Pramen</vt:lpstr>
      <vt:lpstr>Istražujemo jadransko podmorje 3. razred    </vt:lpstr>
      <vt:lpstr>Izvori informacija</vt:lpstr>
      <vt:lpstr> DJEČJA ENCIKLOPEDIJA</vt:lpstr>
      <vt:lpstr>SADRŽAJ</vt:lpstr>
      <vt:lpstr>ABECEDNO  KAZALO</vt:lpstr>
      <vt:lpstr>Natuknica – ključni pojam koji upućuje na sadržaj teksta (Izumi) Članak – objašnjava traženi pojam (Padobran)</vt:lpstr>
      <vt:lpstr>Želim znati</vt:lpstr>
      <vt:lpstr>Istraživački rad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Knjižnični odgoj i obrazovanje  3. razred</dc:title>
  <dc:creator>BIBLIOTEKA</dc:creator>
  <cp:lastModifiedBy>Đuro Tihomirović</cp:lastModifiedBy>
  <cp:revision>6</cp:revision>
  <dcterms:created xsi:type="dcterms:W3CDTF">2020-11-24T12:23:18Z</dcterms:created>
  <dcterms:modified xsi:type="dcterms:W3CDTF">2022-03-02T16:26:13Z</dcterms:modified>
</cp:coreProperties>
</file>