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4" r:id="rId4"/>
  </p:sldMasterIdLst>
  <p:notesMasterIdLst>
    <p:notesMasterId r:id="rId23"/>
  </p:notesMasterIdLst>
  <p:handoutMasterIdLst>
    <p:handoutMasterId r:id="rId24"/>
  </p:handoutMasterIdLst>
  <p:sldIdLst>
    <p:sldId id="491" r:id="rId5"/>
    <p:sldId id="492" r:id="rId6"/>
    <p:sldId id="497" r:id="rId7"/>
    <p:sldId id="498" r:id="rId8"/>
    <p:sldId id="496" r:id="rId9"/>
    <p:sldId id="499" r:id="rId10"/>
    <p:sldId id="503" r:id="rId11"/>
    <p:sldId id="495" r:id="rId12"/>
    <p:sldId id="501" r:id="rId13"/>
    <p:sldId id="511" r:id="rId14"/>
    <p:sldId id="505" r:id="rId15"/>
    <p:sldId id="507" r:id="rId16"/>
    <p:sldId id="506" r:id="rId17"/>
    <p:sldId id="509" r:id="rId18"/>
    <p:sldId id="512" r:id="rId19"/>
    <p:sldId id="516" r:id="rId20"/>
    <p:sldId id="471" r:id="rId21"/>
    <p:sldId id="502" r:id="rId22"/>
  </p:sldIdLst>
  <p:sldSz cx="12192000" cy="6858000"/>
  <p:notesSz cx="6858000" cy="9144000"/>
  <p:defaultTextStyle>
    <a:defPPr>
      <a:defRPr lang="hr-HR"/>
    </a:defPPr>
    <a:lvl1pPr marL="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66FF"/>
    <a:srgbClr val="FFCCFF"/>
    <a:srgbClr val="DB85C4"/>
    <a:srgbClr val="E218D8"/>
    <a:srgbClr val="75DBFF"/>
    <a:srgbClr val="9900CC"/>
    <a:srgbClr val="FFBDFF"/>
    <a:srgbClr val="2E82AF"/>
    <a:srgbClr val="0000FF"/>
    <a:srgbClr val="9900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 teme 1 - Istic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2588" autoAdjust="0"/>
  </p:normalViewPr>
  <p:slideViewPr>
    <p:cSldViewPr>
      <p:cViewPr varScale="1">
        <p:scale>
          <a:sx n="68" d="100"/>
          <a:sy n="68" d="100"/>
        </p:scale>
        <p:origin x="822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hr-HR"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hr-HR" sz="1200"/>
            </a:lvl1pPr>
          </a:lstStyle>
          <a:p>
            <a:fld id="{D83FDC75-7F73-4A4A-A77C-09AADF00E0EA}" type="datetimeFigureOut">
              <a:rPr lang="hr-HR" smtClean="0"/>
              <a:pPr/>
              <a:t>25.5.2021.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hr-HR" sz="1200"/>
            </a:lvl1pPr>
          </a:lstStyle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hr-HR" sz="1200"/>
            </a:lvl1pPr>
          </a:lstStyle>
          <a:p>
            <a:fld id="{459226BF-1F13-42D3-80DC-373E7ADD1EBC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hr-HR"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hr-HR" sz="1200"/>
            </a:lvl1pPr>
          </a:lstStyle>
          <a:p>
            <a:fld id="{48AEF76B-3757-4A0B-AF93-28494465C1DD}" type="datetimeFigureOut">
              <a:pPr/>
              <a:t>25.5.2021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hr-HR"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hr-HR" sz="1200"/>
            </a:lvl1pPr>
          </a:lstStyle>
          <a:p>
            <a:fld id="{75693FD4-8F83-4EF7-AC3F-0DC0388986B0}" type="slidenum"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93FD4-8F83-4EF7-AC3F-0DC0388986B0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7954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93FD4-8F83-4EF7-AC3F-0DC0388986B0}" type="slidenum">
              <a:rPr lang="hr-HR" smtClean="0"/>
              <a:pPr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744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93FD4-8F83-4EF7-AC3F-0DC0388986B0}" type="slidenum">
              <a:rPr lang="hr-HR" smtClean="0"/>
              <a:pPr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0971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93FD4-8F83-4EF7-AC3F-0DC0388986B0}" type="slidenum">
              <a:rPr lang="hr-HR" smtClean="0"/>
              <a:pPr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6226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78" y="-30152"/>
            <a:ext cx="12193057" cy="3255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44569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2709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4869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0878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E82A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3665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04478"/>
            <a:ext cx="12193057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50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E82A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179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2E82A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E82A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E82A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666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E82A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7939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28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70125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940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-37197"/>
            <a:ext cx="12193057" cy="144997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995517" y="6052099"/>
            <a:ext cx="25049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" dirty="0"/>
              <a:t>Projekt </a:t>
            </a:r>
            <a:r>
              <a:rPr lang="hr-HR" sz="1000" i="1" dirty="0"/>
              <a:t>Podrška provedbi</a:t>
            </a:r>
          </a:p>
          <a:p>
            <a:pPr algn="ctr"/>
            <a:r>
              <a:rPr lang="hr-HR" sz="1000" i="1" dirty="0"/>
              <a:t> Cjelovite kurikularne reforme</a:t>
            </a:r>
          </a:p>
          <a:p>
            <a:pPr algn="ctr"/>
            <a:r>
              <a:rPr lang="hr-HR" sz="1000" i="1" dirty="0"/>
              <a:t>(CKR)</a:t>
            </a:r>
            <a:endParaRPr lang="hr-HR" sz="1000" dirty="0"/>
          </a:p>
        </p:txBody>
      </p:sp>
      <p:pic>
        <p:nvPicPr>
          <p:cNvPr id="4" name="Slika 3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4" y="5974848"/>
            <a:ext cx="1483460" cy="720000"/>
          </a:xfrm>
          <a:prstGeom prst="rect">
            <a:avLst/>
          </a:prstGeom>
        </p:spPr>
      </p:pic>
      <p:pic>
        <p:nvPicPr>
          <p:cNvPr id="12" name="Picture 6" descr="lenta prava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158" y="5805428"/>
            <a:ext cx="2761738" cy="898556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8D73D2F-57E9-4BF5-99D3-CDBD5BE9BD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9696" y="5781004"/>
            <a:ext cx="2212334" cy="92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5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7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E82AF"/>
          </a:solidFill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82AF"/>
        </a:buClr>
        <a:buFont typeface="Wingdings" panose="05000000000000000000" pitchFamily="2" charset="2"/>
        <a:buChar char="§"/>
        <a:defRPr sz="3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uaJXBK" TargetMode="External"/><Relationship Id="rId7" Type="http://schemas.openxmlformats.org/officeDocument/2006/relationships/hyperlink" Target="https://pixabay.com/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it.ly/3v6HhWP" TargetMode="External"/><Relationship Id="rId5" Type="http://schemas.openxmlformats.org/officeDocument/2006/relationships/hyperlink" Target="https://bit.ly/3f5yGhq" TargetMode="External"/><Relationship Id="rId4" Type="http://schemas.openxmlformats.org/officeDocument/2006/relationships/hyperlink" Target="https://bit.ly/2GJY9y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hyperlink" Target="https://meduza.carnet.hr/index.php/media/watch/18367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6307DD47-BA92-4C61-904E-C75E57904E66}"/>
              </a:ext>
            </a:extLst>
          </p:cNvPr>
          <p:cNvSpPr/>
          <p:nvPr/>
        </p:nvSpPr>
        <p:spPr>
          <a:xfrm>
            <a:off x="-2626" y="-15008"/>
            <a:ext cx="12192000" cy="6888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A5CD1915-2BA4-4CEC-8F94-1E3560423E6D}"/>
              </a:ext>
            </a:extLst>
          </p:cNvPr>
          <p:cNvSpPr/>
          <p:nvPr/>
        </p:nvSpPr>
        <p:spPr>
          <a:xfrm>
            <a:off x="6528048" y="1766828"/>
            <a:ext cx="5597167" cy="173417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75DBFF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0B395C8F-BE32-4A2E-9F8F-DAD6581349FC}"/>
              </a:ext>
            </a:extLst>
          </p:cNvPr>
          <p:cNvSpPr txBox="1"/>
          <p:nvPr/>
        </p:nvSpPr>
        <p:spPr>
          <a:xfrm>
            <a:off x="6648210" y="1972197"/>
            <a:ext cx="5424837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/>
              <a:t> </a:t>
            </a:r>
            <a:r>
              <a:rPr lang="hr-HR" sz="3200" b="1" dirty="0">
                <a:solidFill>
                  <a:schemeClr val="bg1"/>
                </a:solidFill>
              </a:rPr>
              <a:t>Osnovna škola Bartola Kašića</a:t>
            </a:r>
          </a:p>
          <a:p>
            <a:r>
              <a:rPr lang="hr-HR" sz="2400" b="1" i="1" dirty="0">
                <a:solidFill>
                  <a:schemeClr val="bg1"/>
                </a:solidFill>
              </a:rPr>
              <a:t>                          natjecanja  </a:t>
            </a:r>
          </a:p>
          <a:p>
            <a:r>
              <a:rPr lang="hr-HR" sz="2000" b="1" i="1" dirty="0">
                <a:solidFill>
                  <a:schemeClr val="bg1"/>
                </a:solidFill>
              </a:rPr>
              <a:t>                   Školska godina 2020./2021.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078122BB-47B5-4BEE-9238-5A90807156D5}"/>
              </a:ext>
            </a:extLst>
          </p:cNvPr>
          <p:cNvSpPr txBox="1"/>
          <p:nvPr/>
        </p:nvSpPr>
        <p:spPr>
          <a:xfrm>
            <a:off x="8544272" y="6237312"/>
            <a:ext cx="3312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i="1" dirty="0">
                <a:solidFill>
                  <a:schemeClr val="accent5">
                    <a:lumMod val="50000"/>
                  </a:schemeClr>
                </a:solidFill>
              </a:rPr>
              <a:t>Pripremila: Marina </a:t>
            </a:r>
            <a:r>
              <a:rPr lang="hr-HR" b="1" i="1" dirty="0" err="1">
                <a:solidFill>
                  <a:schemeClr val="accent5">
                    <a:lumMod val="50000"/>
                  </a:schemeClr>
                </a:solidFill>
              </a:rPr>
              <a:t>Zlatarić</a:t>
            </a:r>
            <a:r>
              <a:rPr lang="hr-HR" b="1" i="1" dirty="0">
                <a:solidFill>
                  <a:schemeClr val="accent5">
                    <a:lumMod val="50000"/>
                  </a:schemeClr>
                </a:solidFill>
              </a:rPr>
              <a:t>, prof.</a:t>
            </a:r>
          </a:p>
        </p:txBody>
      </p:sp>
      <p:pic>
        <p:nvPicPr>
          <p:cNvPr id="21" name="Slika 20" descr="Slika na kojoj se prikazuje na zatvorenom&#10;&#10;Opis je automatski generiran">
            <a:extLst>
              <a:ext uri="{FF2B5EF4-FFF2-40B4-BE49-F238E27FC236}">
                <a16:creationId xmlns:a16="http://schemas.microsoft.com/office/drawing/2014/main" id="{5BC11FFE-D9AC-4CA9-9316-0B984A341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8" y="15008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98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D7B41423-871E-4A87-B1EB-6598907E4E12}"/>
              </a:ext>
            </a:extLst>
          </p:cNvPr>
          <p:cNvSpPr/>
          <p:nvPr/>
        </p:nvSpPr>
        <p:spPr>
          <a:xfrm>
            <a:off x="0" y="-6296"/>
            <a:ext cx="12192000" cy="6864296"/>
          </a:xfrm>
          <a:prstGeom prst="rect">
            <a:avLst/>
          </a:prstGeom>
          <a:solidFill>
            <a:srgbClr val="9900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 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E64AAA6B-41B8-4A18-B6E8-DDFA4230FD4E}"/>
              </a:ext>
            </a:extLst>
          </p:cNvPr>
          <p:cNvSpPr/>
          <p:nvPr/>
        </p:nvSpPr>
        <p:spPr>
          <a:xfrm>
            <a:off x="999759" y="520848"/>
            <a:ext cx="1221019" cy="555241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B896338E-D55C-456A-ABF3-29FEF8911A32}"/>
              </a:ext>
            </a:extLst>
          </p:cNvPr>
          <p:cNvSpPr/>
          <p:nvPr/>
        </p:nvSpPr>
        <p:spPr>
          <a:xfrm>
            <a:off x="398676" y="1624576"/>
            <a:ext cx="2624443" cy="535414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DAFD4628-083B-4980-B7FA-681B974276A1}"/>
              </a:ext>
            </a:extLst>
          </p:cNvPr>
          <p:cNvSpPr/>
          <p:nvPr/>
        </p:nvSpPr>
        <p:spPr>
          <a:xfrm>
            <a:off x="471722" y="2281839"/>
            <a:ext cx="2388512" cy="2000964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0D61BE10-C7F5-4B3A-8935-A11F2B827B0F}"/>
              </a:ext>
            </a:extLst>
          </p:cNvPr>
          <p:cNvSpPr txBox="1"/>
          <p:nvPr/>
        </p:nvSpPr>
        <p:spPr>
          <a:xfrm>
            <a:off x="1034205" y="591803"/>
            <a:ext cx="11521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/>
              <a:t>KEMIJA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9ED1192-A64A-490E-A059-1CD20292D46F}"/>
              </a:ext>
            </a:extLst>
          </p:cNvPr>
          <p:cNvSpPr txBox="1"/>
          <p:nvPr/>
        </p:nvSpPr>
        <p:spPr>
          <a:xfrm>
            <a:off x="416175" y="1714020"/>
            <a:ext cx="26974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u="sng" dirty="0"/>
              <a:t>DRŽAVNO NATJECANJE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471F54F9-A034-4D61-B063-FF1606DFEA86}"/>
              </a:ext>
            </a:extLst>
          </p:cNvPr>
          <p:cNvSpPr txBox="1"/>
          <p:nvPr/>
        </p:nvSpPr>
        <p:spPr>
          <a:xfrm>
            <a:off x="441020" y="2433637"/>
            <a:ext cx="23885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      </a:t>
            </a:r>
            <a:r>
              <a:rPr lang="hr-HR" b="1" dirty="0"/>
              <a:t>Gita </a:t>
            </a:r>
            <a:r>
              <a:rPr lang="hr-HR" b="1" dirty="0" err="1"/>
              <a:t>Poljaček</a:t>
            </a:r>
            <a:r>
              <a:rPr lang="hr-HR" b="1" dirty="0"/>
              <a:t>, 7.b </a:t>
            </a:r>
          </a:p>
          <a:p>
            <a:endParaRPr lang="hr-HR" b="1" dirty="0"/>
          </a:p>
          <a:p>
            <a:r>
              <a:rPr lang="hr-HR" b="1" dirty="0"/>
              <a:t>           9. mjesto</a:t>
            </a:r>
          </a:p>
          <a:p>
            <a:endParaRPr lang="hr-HR" b="1" dirty="0"/>
          </a:p>
          <a:p>
            <a:endParaRPr lang="hr-HR" b="1" dirty="0"/>
          </a:p>
          <a:p>
            <a:r>
              <a:rPr lang="hr-HR" b="1" dirty="0"/>
              <a:t>  Dubravka </a:t>
            </a:r>
            <a:r>
              <a:rPr lang="hr-HR" b="1" dirty="0" err="1"/>
              <a:t>Oletić</a:t>
            </a:r>
            <a:r>
              <a:rPr lang="hr-HR" b="1" dirty="0"/>
              <a:t>, prof.</a:t>
            </a: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67BBCCB3-6347-4C32-8E26-7168D28685F6}"/>
              </a:ext>
            </a:extLst>
          </p:cNvPr>
          <p:cNvSpPr/>
          <p:nvPr/>
        </p:nvSpPr>
        <p:spPr>
          <a:xfrm>
            <a:off x="294100" y="4608914"/>
            <a:ext cx="2819514" cy="535414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8D0D9BEE-8744-4F7A-8447-31BD943DE1A0}"/>
              </a:ext>
            </a:extLst>
          </p:cNvPr>
          <p:cNvSpPr/>
          <p:nvPr/>
        </p:nvSpPr>
        <p:spPr>
          <a:xfrm>
            <a:off x="471722" y="5417522"/>
            <a:ext cx="2388512" cy="1128448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CC1D94DA-67DC-4DB8-B00E-D0FC2DB286AA}"/>
              </a:ext>
            </a:extLst>
          </p:cNvPr>
          <p:cNvSpPr txBox="1"/>
          <p:nvPr/>
        </p:nvSpPr>
        <p:spPr>
          <a:xfrm>
            <a:off x="294100" y="4714151"/>
            <a:ext cx="29554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u="sng" dirty="0"/>
              <a:t>ŽUPANIJSKO NATJECANJE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9E0E668E-7CE3-46F9-8917-A5B9B24A8D3E}"/>
              </a:ext>
            </a:extLst>
          </p:cNvPr>
          <p:cNvSpPr txBox="1"/>
          <p:nvPr/>
        </p:nvSpPr>
        <p:spPr>
          <a:xfrm>
            <a:off x="473121" y="5536906"/>
            <a:ext cx="23243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/>
              <a:t>        </a:t>
            </a:r>
            <a:r>
              <a:rPr lang="pt-BR" b="1" dirty="0"/>
              <a:t>Rio Uroda</a:t>
            </a:r>
            <a:r>
              <a:rPr lang="hr-HR" b="1" dirty="0"/>
              <a:t>,</a:t>
            </a:r>
            <a:r>
              <a:rPr lang="pt-BR" b="1" dirty="0"/>
              <a:t> 7.c</a:t>
            </a:r>
            <a:endParaRPr lang="hr-HR" b="1" dirty="0"/>
          </a:p>
          <a:p>
            <a:endParaRPr lang="pt-BR" b="1" dirty="0"/>
          </a:p>
          <a:p>
            <a:r>
              <a:rPr lang="pt-BR" b="1" dirty="0"/>
              <a:t>Dubravka Oletić, prof.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2B457137-20F4-4DBA-891E-84FD225B54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11361">
            <a:off x="2836023" y="756138"/>
            <a:ext cx="920518" cy="1281959"/>
          </a:xfrm>
          <a:prstGeom prst="rect">
            <a:avLst/>
          </a:prstGeom>
        </p:spPr>
      </p:pic>
      <p:pic>
        <p:nvPicPr>
          <p:cNvPr id="30" name="Slika 29" descr="Slika na kojoj se prikazuje vektorska grafika&#10;&#10;Opis je automatski generiran">
            <a:extLst>
              <a:ext uri="{FF2B5EF4-FFF2-40B4-BE49-F238E27FC236}">
                <a16:creationId xmlns:a16="http://schemas.microsoft.com/office/drawing/2014/main" id="{B5298FE9-F066-4924-AD41-B001549A82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097" y="50895"/>
            <a:ext cx="5050382" cy="3882482"/>
          </a:xfrm>
          <a:prstGeom prst="rect">
            <a:avLst/>
          </a:prstGeom>
        </p:spPr>
      </p:pic>
      <p:sp>
        <p:nvSpPr>
          <p:cNvPr id="35" name="Pravokutnik 34">
            <a:extLst>
              <a:ext uri="{FF2B5EF4-FFF2-40B4-BE49-F238E27FC236}">
                <a16:creationId xmlns:a16="http://schemas.microsoft.com/office/drawing/2014/main" id="{5B176E86-5B16-42BC-9D61-D3E5DDDD4CBD}"/>
              </a:ext>
            </a:extLst>
          </p:cNvPr>
          <p:cNvSpPr/>
          <p:nvPr/>
        </p:nvSpPr>
        <p:spPr>
          <a:xfrm>
            <a:off x="7884243" y="3906123"/>
            <a:ext cx="4162777" cy="2640308"/>
          </a:xfrm>
          <a:prstGeom prst="rect">
            <a:avLst/>
          </a:prstGeom>
          <a:solidFill>
            <a:srgbClr val="002060"/>
          </a:solidFill>
          <a:ln w="28575">
            <a:solidFill>
              <a:srgbClr val="DB85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Pravokutnik 35">
            <a:extLst>
              <a:ext uri="{FF2B5EF4-FFF2-40B4-BE49-F238E27FC236}">
                <a16:creationId xmlns:a16="http://schemas.microsoft.com/office/drawing/2014/main" id="{2DC3C7D5-11EC-404C-957F-993CFD8AA892}"/>
              </a:ext>
            </a:extLst>
          </p:cNvPr>
          <p:cNvSpPr/>
          <p:nvPr/>
        </p:nvSpPr>
        <p:spPr>
          <a:xfrm rot="16200000">
            <a:off x="8323556" y="-86049"/>
            <a:ext cx="3312367" cy="4162776"/>
          </a:xfrm>
          <a:prstGeom prst="rect">
            <a:avLst/>
          </a:prstGeom>
          <a:solidFill>
            <a:srgbClr val="002060"/>
          </a:solidFill>
          <a:ln w="19050">
            <a:solidFill>
              <a:srgbClr val="DB85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2" name="Slika 41">
            <a:extLst>
              <a:ext uri="{FF2B5EF4-FFF2-40B4-BE49-F238E27FC236}">
                <a16:creationId xmlns:a16="http://schemas.microsoft.com/office/drawing/2014/main" id="{711D3CC6-D4C7-4A8C-B3FB-47564BB7E7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45" y="593755"/>
            <a:ext cx="3817587" cy="285126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pic>
        <p:nvPicPr>
          <p:cNvPr id="46" name="Slika 45" descr="Slika na kojoj se prikazuje stol&#10;&#10;Opis je automatski generiran">
            <a:extLst>
              <a:ext uri="{FF2B5EF4-FFF2-40B4-BE49-F238E27FC236}">
                <a16:creationId xmlns:a16="http://schemas.microsoft.com/office/drawing/2014/main" id="{BEECE695-1344-42FE-9620-2DEFB32059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395" y="3990568"/>
            <a:ext cx="4789146" cy="2604098"/>
          </a:xfrm>
          <a:prstGeom prst="rect">
            <a:avLst/>
          </a:prstGeom>
        </p:spPr>
      </p:pic>
      <p:pic>
        <p:nvPicPr>
          <p:cNvPr id="47" name="Slika 46">
            <a:extLst>
              <a:ext uri="{FF2B5EF4-FFF2-40B4-BE49-F238E27FC236}">
                <a16:creationId xmlns:a16="http://schemas.microsoft.com/office/drawing/2014/main" id="{55DE5F6E-FF7A-4728-A054-B7E4B6C74C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2380" y="4102050"/>
            <a:ext cx="3834716" cy="2280136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6823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Slika na kojoj se prikazuje cigla, na otvorenom, zgrada, kamen&#10;&#10;Opis je automatski generiran">
            <a:extLst>
              <a:ext uri="{FF2B5EF4-FFF2-40B4-BE49-F238E27FC236}">
                <a16:creationId xmlns:a16="http://schemas.microsoft.com/office/drawing/2014/main" id="{003EA6E3-5A43-453A-8DB0-A1D802D8E5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0"/>
            <a:ext cx="12192000" cy="6858000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0" name="Pravokutnik 9">
            <a:extLst>
              <a:ext uri="{FF2B5EF4-FFF2-40B4-BE49-F238E27FC236}">
                <a16:creationId xmlns:a16="http://schemas.microsoft.com/office/drawing/2014/main" id="{E6BA81D9-0EE6-4C36-A842-9584E9F22B8E}"/>
              </a:ext>
            </a:extLst>
          </p:cNvPr>
          <p:cNvSpPr/>
          <p:nvPr/>
        </p:nvSpPr>
        <p:spPr>
          <a:xfrm>
            <a:off x="2223403" y="3332332"/>
            <a:ext cx="1551568" cy="5354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bg1"/>
                </a:solidFill>
              </a:rPr>
              <a:t>POVIJEST</a:t>
            </a:r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133566FF-55E3-45CC-BFA3-BAC1E2F93CD1}"/>
              </a:ext>
            </a:extLst>
          </p:cNvPr>
          <p:cNvSpPr/>
          <p:nvPr/>
        </p:nvSpPr>
        <p:spPr>
          <a:xfrm>
            <a:off x="2219750" y="4091535"/>
            <a:ext cx="2796130" cy="5354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2B0C8011-31C6-4EF5-9104-C82FC48B68C5}"/>
              </a:ext>
            </a:extLst>
          </p:cNvPr>
          <p:cNvSpPr/>
          <p:nvPr/>
        </p:nvSpPr>
        <p:spPr>
          <a:xfrm>
            <a:off x="2449066" y="4859887"/>
            <a:ext cx="2142598" cy="186025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6396F505-E06E-48BE-BA38-5FF342398C32}"/>
              </a:ext>
            </a:extLst>
          </p:cNvPr>
          <p:cNvSpPr txBox="1"/>
          <p:nvPr/>
        </p:nvSpPr>
        <p:spPr>
          <a:xfrm>
            <a:off x="2219750" y="4208934"/>
            <a:ext cx="28768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u="sng" dirty="0">
                <a:solidFill>
                  <a:schemeClr val="bg1"/>
                </a:solidFill>
              </a:rPr>
              <a:t>ŽUPANIJSKO NATJECANJE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0589CF50-E2BB-4009-BE96-7F30FD4024B7}"/>
              </a:ext>
            </a:extLst>
          </p:cNvPr>
          <p:cNvSpPr txBox="1"/>
          <p:nvPr/>
        </p:nvSpPr>
        <p:spPr>
          <a:xfrm>
            <a:off x="2513664" y="4965816"/>
            <a:ext cx="21052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/>
              <a:t> </a:t>
            </a:r>
            <a:r>
              <a:rPr lang="hr-HR" b="1" dirty="0" smtClean="0">
                <a:solidFill>
                  <a:schemeClr val="bg1"/>
                </a:solidFill>
              </a:rPr>
              <a:t>Gregor Lukić, </a:t>
            </a:r>
            <a:r>
              <a:rPr lang="hr-HR" b="1" dirty="0">
                <a:solidFill>
                  <a:schemeClr val="bg1"/>
                </a:solidFill>
              </a:rPr>
              <a:t>7.b</a:t>
            </a:r>
          </a:p>
          <a:p>
            <a:endParaRPr lang="hr-HR" b="1" dirty="0">
              <a:solidFill>
                <a:schemeClr val="bg1"/>
              </a:solidFill>
            </a:endParaRPr>
          </a:p>
          <a:p>
            <a:r>
              <a:rPr lang="hr-HR" b="1" dirty="0">
                <a:solidFill>
                  <a:schemeClr val="bg1"/>
                </a:solidFill>
              </a:rPr>
              <a:t>        11. mjesto</a:t>
            </a:r>
          </a:p>
          <a:p>
            <a:endParaRPr lang="hr-HR" b="1" dirty="0">
              <a:solidFill>
                <a:schemeClr val="bg1"/>
              </a:solidFill>
            </a:endParaRPr>
          </a:p>
          <a:p>
            <a:endParaRPr lang="hr-HR" b="1" dirty="0">
              <a:solidFill>
                <a:schemeClr val="bg1"/>
              </a:solidFill>
            </a:endParaRPr>
          </a:p>
          <a:p>
            <a:r>
              <a:rPr lang="hr-HR" b="1" dirty="0">
                <a:solidFill>
                  <a:schemeClr val="bg1"/>
                </a:solidFill>
              </a:rPr>
              <a:t>Maša Miletić, prof. </a:t>
            </a:r>
          </a:p>
        </p:txBody>
      </p:sp>
      <p:sp>
        <p:nvSpPr>
          <p:cNvPr id="2" name="Strelica: gore 1">
            <a:extLst>
              <a:ext uri="{FF2B5EF4-FFF2-40B4-BE49-F238E27FC236}">
                <a16:creationId xmlns:a16="http://schemas.microsoft.com/office/drawing/2014/main" id="{A41F680E-7DE5-4D19-81BB-C6333A28033A}"/>
              </a:ext>
            </a:extLst>
          </p:cNvPr>
          <p:cNvSpPr/>
          <p:nvPr/>
        </p:nvSpPr>
        <p:spPr>
          <a:xfrm rot="987326">
            <a:off x="5937454" y="4085942"/>
            <a:ext cx="1431897" cy="2437578"/>
          </a:xfrm>
          <a:prstGeom prst="upArrow">
            <a:avLst>
              <a:gd name="adj1" fmla="val 45280"/>
              <a:gd name="adj2" fmla="val 50000"/>
            </a:avLst>
          </a:prstGeom>
          <a:solidFill>
            <a:schemeClr val="bg2">
              <a:lumMod val="10000"/>
            </a:schemeClr>
          </a:solidFill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A23600CC-36B2-453F-BEBA-CE43D15595B5}"/>
              </a:ext>
            </a:extLst>
          </p:cNvPr>
          <p:cNvSpPr txBox="1"/>
          <p:nvPr/>
        </p:nvSpPr>
        <p:spPr>
          <a:xfrm rot="2867805">
            <a:off x="6071191" y="5260029"/>
            <a:ext cx="1302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POVIJEST</a:t>
            </a:r>
          </a:p>
        </p:txBody>
      </p:sp>
    </p:spTree>
    <p:extLst>
      <p:ext uri="{BB962C8B-B14F-4D97-AF65-F5344CB8AC3E}">
        <p14:creationId xmlns:p14="http://schemas.microsoft.com/office/powerpoint/2010/main" val="100741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D7B41423-871E-4A87-B1EB-6598907E4E12}"/>
              </a:ext>
            </a:extLst>
          </p:cNvPr>
          <p:cNvSpPr/>
          <p:nvPr/>
        </p:nvSpPr>
        <p:spPr>
          <a:xfrm>
            <a:off x="43002" y="0"/>
            <a:ext cx="12149087" cy="6864296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E64AAA6B-41B8-4A18-B6E8-DDFA4230FD4E}"/>
              </a:ext>
            </a:extLst>
          </p:cNvPr>
          <p:cNvSpPr/>
          <p:nvPr/>
        </p:nvSpPr>
        <p:spPr>
          <a:xfrm>
            <a:off x="818615" y="289204"/>
            <a:ext cx="2016225" cy="54896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B896338E-D55C-456A-ABF3-29FEF8911A32}"/>
              </a:ext>
            </a:extLst>
          </p:cNvPr>
          <p:cNvSpPr/>
          <p:nvPr/>
        </p:nvSpPr>
        <p:spPr>
          <a:xfrm>
            <a:off x="411933" y="1012566"/>
            <a:ext cx="2837374" cy="53541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DAFD4628-083B-4980-B7FA-681B974276A1}"/>
              </a:ext>
            </a:extLst>
          </p:cNvPr>
          <p:cNvSpPr/>
          <p:nvPr/>
        </p:nvSpPr>
        <p:spPr>
          <a:xfrm>
            <a:off x="632472" y="1737321"/>
            <a:ext cx="2388512" cy="187132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0D61BE10-C7F5-4B3A-8935-A11F2B827B0F}"/>
              </a:ext>
            </a:extLst>
          </p:cNvPr>
          <p:cNvSpPr txBox="1"/>
          <p:nvPr/>
        </p:nvSpPr>
        <p:spPr>
          <a:xfrm>
            <a:off x="864612" y="360754"/>
            <a:ext cx="2016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/>
              <a:t>GEOGRAFIJA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9ED1192-A64A-490E-A059-1CD20292D46F}"/>
              </a:ext>
            </a:extLst>
          </p:cNvPr>
          <p:cNvSpPr txBox="1"/>
          <p:nvPr/>
        </p:nvSpPr>
        <p:spPr>
          <a:xfrm>
            <a:off x="402758" y="1097106"/>
            <a:ext cx="28551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u="sng" dirty="0"/>
              <a:t>ŽUPANIJSKO NATJECANJE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471F54F9-A034-4D61-B063-FF1606DFEA86}"/>
              </a:ext>
            </a:extLst>
          </p:cNvPr>
          <p:cNvSpPr txBox="1"/>
          <p:nvPr/>
        </p:nvSpPr>
        <p:spPr>
          <a:xfrm>
            <a:off x="693278" y="1825030"/>
            <a:ext cx="23885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    </a:t>
            </a:r>
            <a:r>
              <a:rPr lang="hr-HR" b="1" dirty="0"/>
              <a:t>Frano Ivković , </a:t>
            </a:r>
            <a:r>
              <a:rPr lang="hr-HR" b="1" dirty="0" smtClean="0"/>
              <a:t>6.b</a:t>
            </a:r>
            <a:endParaRPr lang="hr-HR" b="1" dirty="0"/>
          </a:p>
          <a:p>
            <a:endParaRPr lang="hr-HR" b="1" dirty="0"/>
          </a:p>
          <a:p>
            <a:r>
              <a:rPr lang="hr-HR" b="1" dirty="0"/>
              <a:t>          9. mjesto </a:t>
            </a:r>
          </a:p>
          <a:p>
            <a:r>
              <a:rPr lang="hr-HR" dirty="0"/>
              <a:t> </a:t>
            </a:r>
          </a:p>
          <a:p>
            <a:endParaRPr lang="hr-HR" b="1" dirty="0"/>
          </a:p>
          <a:p>
            <a:r>
              <a:rPr lang="hr-HR" b="1" dirty="0"/>
              <a:t>  </a:t>
            </a:r>
            <a:r>
              <a:rPr lang="hr-HR" b="1" dirty="0" err="1"/>
              <a:t>Nadija</a:t>
            </a:r>
            <a:r>
              <a:rPr lang="hr-HR" b="1" dirty="0"/>
              <a:t> </a:t>
            </a:r>
            <a:r>
              <a:rPr lang="hr-HR" b="1" dirty="0" err="1"/>
              <a:t>Vurnek</a:t>
            </a:r>
            <a:r>
              <a:rPr lang="hr-HR" b="1" dirty="0"/>
              <a:t>, prof.</a:t>
            </a:r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8D0D9BEE-8744-4F7A-8447-31BD943DE1A0}"/>
              </a:ext>
            </a:extLst>
          </p:cNvPr>
          <p:cNvSpPr/>
          <p:nvPr/>
        </p:nvSpPr>
        <p:spPr>
          <a:xfrm>
            <a:off x="632472" y="3754649"/>
            <a:ext cx="2380906" cy="298428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9E0E668E-7CE3-46F9-8917-A5B9B24A8D3E}"/>
              </a:ext>
            </a:extLst>
          </p:cNvPr>
          <p:cNvSpPr txBox="1"/>
          <p:nvPr/>
        </p:nvSpPr>
        <p:spPr>
          <a:xfrm>
            <a:off x="710570" y="3856406"/>
            <a:ext cx="232430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/>
              <a:t>   </a:t>
            </a:r>
            <a:r>
              <a:rPr lang="pt-BR" b="1" dirty="0"/>
              <a:t>Raul Mandić, 5</a:t>
            </a:r>
            <a:r>
              <a:rPr lang="hr-HR" b="1" dirty="0"/>
              <a:t>.</a:t>
            </a:r>
            <a:r>
              <a:rPr lang="pt-BR" b="1" dirty="0"/>
              <a:t>b</a:t>
            </a:r>
            <a:endParaRPr lang="hr-HR" b="1" dirty="0"/>
          </a:p>
          <a:p>
            <a:r>
              <a:rPr lang="pt-BR" b="1" dirty="0"/>
              <a:t> </a:t>
            </a:r>
            <a:r>
              <a:rPr lang="hr-HR" b="1" dirty="0"/>
              <a:t>       </a:t>
            </a:r>
          </a:p>
          <a:p>
            <a:r>
              <a:rPr lang="hr-HR" b="1" dirty="0"/>
              <a:t>        </a:t>
            </a:r>
            <a:r>
              <a:rPr lang="pt-BR" b="1" dirty="0"/>
              <a:t>11. mjesto </a:t>
            </a:r>
            <a:endParaRPr lang="hr-HR" b="1" dirty="0"/>
          </a:p>
          <a:p>
            <a:endParaRPr lang="hr-HR" b="1" dirty="0"/>
          </a:p>
          <a:p>
            <a:r>
              <a:rPr lang="hr-HR" b="1" dirty="0"/>
              <a:t>  Andro Biočić, 5.a </a:t>
            </a:r>
          </a:p>
          <a:p>
            <a:endParaRPr lang="hr-HR" b="1" dirty="0"/>
          </a:p>
          <a:p>
            <a:r>
              <a:rPr lang="hr-HR" b="1" dirty="0"/>
              <a:t>        15. mjesto </a:t>
            </a:r>
          </a:p>
          <a:p>
            <a:endParaRPr lang="hr-HR" b="1" dirty="0"/>
          </a:p>
          <a:p>
            <a:endParaRPr lang="pt-BR" b="1" dirty="0"/>
          </a:p>
          <a:p>
            <a:r>
              <a:rPr lang="hr-HR" b="1" dirty="0"/>
              <a:t>Tanja </a:t>
            </a:r>
            <a:r>
              <a:rPr lang="hr-HR" b="1" dirty="0" err="1"/>
              <a:t>Sarjanović</a:t>
            </a:r>
            <a:r>
              <a:rPr lang="pt-BR" b="1" dirty="0"/>
              <a:t>, prof.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CD6E59C9-5581-40AB-871E-6A5A6475AD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969" y="692696"/>
            <a:ext cx="7220118" cy="6165304"/>
          </a:xfrm>
          <a:prstGeom prst="rect">
            <a:avLst/>
          </a:prstGeom>
        </p:spPr>
      </p:pic>
      <p:pic>
        <p:nvPicPr>
          <p:cNvPr id="20" name="Slika 19" descr="Slika na kojoj se prikazuje transport, zrakoplov&#10;&#10;Opis je automatski generiran">
            <a:extLst>
              <a:ext uri="{FF2B5EF4-FFF2-40B4-BE49-F238E27FC236}">
                <a16:creationId xmlns:a16="http://schemas.microsoft.com/office/drawing/2014/main" id="{B1DB12FF-14A7-46BD-8E59-808B9D4F31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79" y="2088687"/>
            <a:ext cx="2647117" cy="2680625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E7CC7B82-1C44-4C87-8490-E56ED75A04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171" y="4693294"/>
            <a:ext cx="3241353" cy="2147396"/>
          </a:xfrm>
          <a:prstGeom prst="rect">
            <a:avLst/>
          </a:prstGeom>
        </p:spPr>
      </p:pic>
      <p:pic>
        <p:nvPicPr>
          <p:cNvPr id="24" name="Slika 23" descr="Slika na kojoj se prikazuje igračka, raznobojno&#10;&#10;Opis je automatski generiran">
            <a:extLst>
              <a:ext uri="{FF2B5EF4-FFF2-40B4-BE49-F238E27FC236}">
                <a16:creationId xmlns:a16="http://schemas.microsoft.com/office/drawing/2014/main" id="{3CE04E74-0A33-4A6B-93AA-A70680BA720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237" y="11899"/>
            <a:ext cx="3991880" cy="199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2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avokutnik 12">
            <a:extLst>
              <a:ext uri="{FF2B5EF4-FFF2-40B4-BE49-F238E27FC236}">
                <a16:creationId xmlns:a16="http://schemas.microsoft.com/office/drawing/2014/main" id="{8D0D9BEE-8744-4F7A-8447-31BD943DE1A0}"/>
              </a:ext>
            </a:extLst>
          </p:cNvPr>
          <p:cNvSpPr/>
          <p:nvPr/>
        </p:nvSpPr>
        <p:spPr>
          <a:xfrm>
            <a:off x="5087968" y="1595707"/>
            <a:ext cx="2380906" cy="9774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8" name="Slika 17" descr="Slika na kojoj se prikazuje objekt na otvorenom&#10;&#10;Opis je automatski generiran">
            <a:extLst>
              <a:ext uri="{FF2B5EF4-FFF2-40B4-BE49-F238E27FC236}">
                <a16:creationId xmlns:a16="http://schemas.microsoft.com/office/drawing/2014/main" id="{783973FB-8E0C-43FF-AE27-E82B6503D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9" y="20712"/>
            <a:ext cx="12171401" cy="6878495"/>
          </a:xfrm>
          <a:prstGeom prst="rect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B05DB577-D1B9-4F09-A52D-537D22D1A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242" y="1635645"/>
            <a:ext cx="3368622" cy="3054503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21" name="TekstniOkvir 20">
            <a:extLst>
              <a:ext uri="{FF2B5EF4-FFF2-40B4-BE49-F238E27FC236}">
                <a16:creationId xmlns:a16="http://schemas.microsoft.com/office/drawing/2014/main" id="{229E7169-1C8A-42A9-98D2-A9C347F2934C}"/>
              </a:ext>
            </a:extLst>
          </p:cNvPr>
          <p:cNvSpPr txBox="1"/>
          <p:nvPr/>
        </p:nvSpPr>
        <p:spPr>
          <a:xfrm>
            <a:off x="2987289" y="1810983"/>
            <a:ext cx="15404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000" b="1" u="sng" dirty="0"/>
              <a:t>2019./2020.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6C09B69D-E613-4897-A10A-9C7477F8A70E}"/>
              </a:ext>
            </a:extLst>
          </p:cNvPr>
          <p:cNvSpPr txBox="1"/>
          <p:nvPr/>
        </p:nvSpPr>
        <p:spPr>
          <a:xfrm>
            <a:off x="2134228" y="2384996"/>
            <a:ext cx="31237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b="1" dirty="0"/>
              <a:t>Gabriel Katić, 5. d</a:t>
            </a:r>
          </a:p>
          <a:p>
            <a:pPr algn="ctr"/>
            <a:endParaRPr lang="hr-HR" b="1" dirty="0"/>
          </a:p>
        </p:txBody>
      </p:sp>
      <p:pic>
        <p:nvPicPr>
          <p:cNvPr id="24" name="Slika 23">
            <a:extLst>
              <a:ext uri="{FF2B5EF4-FFF2-40B4-BE49-F238E27FC236}">
                <a16:creationId xmlns:a16="http://schemas.microsoft.com/office/drawing/2014/main" id="{BA78A846-073B-4726-AE25-2FDD07C90C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984" y="827847"/>
            <a:ext cx="2573890" cy="54868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26" name="TekstniOkvir 25">
            <a:extLst>
              <a:ext uri="{FF2B5EF4-FFF2-40B4-BE49-F238E27FC236}">
                <a16:creationId xmlns:a16="http://schemas.microsoft.com/office/drawing/2014/main" id="{B5FE44DD-80C5-4D3D-800C-DAE8021D78C0}"/>
              </a:ext>
            </a:extLst>
          </p:cNvPr>
          <p:cNvSpPr txBox="1"/>
          <p:nvPr/>
        </p:nvSpPr>
        <p:spPr>
          <a:xfrm>
            <a:off x="4894984" y="947161"/>
            <a:ext cx="26790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u="sng" dirty="0"/>
              <a:t>DRŽAVNO NATJECANJE</a:t>
            </a:r>
          </a:p>
        </p:txBody>
      </p:sp>
      <p:pic>
        <p:nvPicPr>
          <p:cNvPr id="27" name="Slika 26">
            <a:extLst>
              <a:ext uri="{FF2B5EF4-FFF2-40B4-BE49-F238E27FC236}">
                <a16:creationId xmlns:a16="http://schemas.microsoft.com/office/drawing/2014/main" id="{C9A858E7-9887-47AF-A9F3-EA341FCC1F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6086" y="95720"/>
            <a:ext cx="2031601" cy="562879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29" name="TekstniOkvir 28">
            <a:extLst>
              <a:ext uri="{FF2B5EF4-FFF2-40B4-BE49-F238E27FC236}">
                <a16:creationId xmlns:a16="http://schemas.microsoft.com/office/drawing/2014/main" id="{144789E0-C554-4541-A2C8-AE2E3BCE31C1}"/>
              </a:ext>
            </a:extLst>
          </p:cNvPr>
          <p:cNvSpPr txBox="1"/>
          <p:nvPr/>
        </p:nvSpPr>
        <p:spPr>
          <a:xfrm>
            <a:off x="5140828" y="172694"/>
            <a:ext cx="22751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/>
              <a:t>INFORMATIKA</a:t>
            </a:r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32345566-C525-47D9-961A-E2B3119211BB}"/>
              </a:ext>
            </a:extLst>
          </p:cNvPr>
          <p:cNvSpPr/>
          <p:nvPr/>
        </p:nvSpPr>
        <p:spPr>
          <a:xfrm>
            <a:off x="7117687" y="3705561"/>
            <a:ext cx="3442809" cy="305450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id="{07B12A81-E2D8-4ACF-94A0-BC120B48372E}"/>
              </a:ext>
            </a:extLst>
          </p:cNvPr>
          <p:cNvSpPr txBox="1"/>
          <p:nvPr/>
        </p:nvSpPr>
        <p:spPr>
          <a:xfrm>
            <a:off x="7297016" y="4845878"/>
            <a:ext cx="33547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/>
              <a:t>1. mjesto (kategorija Logo) </a:t>
            </a:r>
          </a:p>
          <a:p>
            <a:endParaRPr lang="hr-HR" b="1" dirty="0"/>
          </a:p>
          <a:p>
            <a:r>
              <a:rPr lang="hr-HR" b="1" dirty="0"/>
              <a:t>3. mjesto (kategorija Algoritmi) </a:t>
            </a:r>
          </a:p>
          <a:p>
            <a:endParaRPr lang="hr-HR" b="1" dirty="0"/>
          </a:p>
          <a:p>
            <a:endParaRPr lang="hr-HR" b="1" dirty="0"/>
          </a:p>
          <a:p>
            <a:r>
              <a:rPr lang="hr-HR" b="1" dirty="0"/>
              <a:t>          Dragica </a:t>
            </a:r>
            <a:r>
              <a:rPr lang="hr-HR" b="1" dirty="0" err="1"/>
              <a:t>Cetto</a:t>
            </a:r>
            <a:r>
              <a:rPr lang="hr-HR" b="1" dirty="0"/>
              <a:t>, prof.</a:t>
            </a:r>
          </a:p>
        </p:txBody>
      </p:sp>
      <p:sp>
        <p:nvSpPr>
          <p:cNvPr id="34" name="TekstniOkvir 33">
            <a:extLst>
              <a:ext uri="{FF2B5EF4-FFF2-40B4-BE49-F238E27FC236}">
                <a16:creationId xmlns:a16="http://schemas.microsoft.com/office/drawing/2014/main" id="{1FD01D7C-2108-4277-9EE2-366A4209E0D9}"/>
              </a:ext>
            </a:extLst>
          </p:cNvPr>
          <p:cNvSpPr txBox="1"/>
          <p:nvPr/>
        </p:nvSpPr>
        <p:spPr>
          <a:xfrm>
            <a:off x="7760905" y="4320816"/>
            <a:ext cx="2229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b="1" dirty="0"/>
              <a:t>Gabriel Katić, 6.d</a:t>
            </a:r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3B815125-E780-4FE7-B8D3-798C05348627}"/>
              </a:ext>
            </a:extLst>
          </p:cNvPr>
          <p:cNvSpPr txBox="1"/>
          <p:nvPr/>
        </p:nvSpPr>
        <p:spPr>
          <a:xfrm>
            <a:off x="7927752" y="3857289"/>
            <a:ext cx="18953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000" b="1" u="sng" dirty="0"/>
              <a:t>2020./2021.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33BFC56A-A6E7-4816-8B09-A24DA0B9C62C}"/>
              </a:ext>
            </a:extLst>
          </p:cNvPr>
          <p:cNvSpPr txBox="1"/>
          <p:nvPr/>
        </p:nvSpPr>
        <p:spPr>
          <a:xfrm>
            <a:off x="2302885" y="2863084"/>
            <a:ext cx="33238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/>
              <a:t>1. mjesto (kategorija Logo)</a:t>
            </a:r>
          </a:p>
          <a:p>
            <a:endParaRPr lang="hr-HR" b="1" dirty="0"/>
          </a:p>
          <a:p>
            <a:r>
              <a:rPr lang="hr-HR" b="1" dirty="0"/>
              <a:t>1. mjesto (kategorija Algoritmi) </a:t>
            </a:r>
          </a:p>
          <a:p>
            <a:endParaRPr lang="hr-HR" b="1" dirty="0"/>
          </a:p>
          <a:p>
            <a:endParaRPr lang="hr-HR" b="1" dirty="0"/>
          </a:p>
          <a:p>
            <a:r>
              <a:rPr lang="hr-HR" b="1" dirty="0"/>
              <a:t>        Dragica </a:t>
            </a:r>
            <a:r>
              <a:rPr lang="hr-HR" b="1" dirty="0" err="1"/>
              <a:t>Cetto</a:t>
            </a:r>
            <a:r>
              <a:rPr lang="hr-HR" b="1" dirty="0"/>
              <a:t>, prof.</a:t>
            </a:r>
          </a:p>
        </p:txBody>
      </p:sp>
    </p:spTree>
    <p:extLst>
      <p:ext uri="{BB962C8B-B14F-4D97-AF65-F5344CB8AC3E}">
        <p14:creationId xmlns:p14="http://schemas.microsoft.com/office/powerpoint/2010/main" val="2816681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D7B41423-871E-4A87-B1EB-6598907E4E12}"/>
              </a:ext>
            </a:extLst>
          </p:cNvPr>
          <p:cNvSpPr/>
          <p:nvPr/>
        </p:nvSpPr>
        <p:spPr>
          <a:xfrm>
            <a:off x="0" y="-23020"/>
            <a:ext cx="12192000" cy="686429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E64AAA6B-41B8-4A18-B6E8-DDFA4230FD4E}"/>
              </a:ext>
            </a:extLst>
          </p:cNvPr>
          <p:cNvSpPr/>
          <p:nvPr/>
        </p:nvSpPr>
        <p:spPr>
          <a:xfrm>
            <a:off x="2472687" y="596155"/>
            <a:ext cx="2016223" cy="53541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B896338E-D55C-456A-ABF3-29FEF8911A32}"/>
              </a:ext>
            </a:extLst>
          </p:cNvPr>
          <p:cNvSpPr/>
          <p:nvPr/>
        </p:nvSpPr>
        <p:spPr>
          <a:xfrm>
            <a:off x="151911" y="1662698"/>
            <a:ext cx="6724965" cy="61716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DAFD4628-083B-4980-B7FA-681B974276A1}"/>
              </a:ext>
            </a:extLst>
          </p:cNvPr>
          <p:cNvSpPr/>
          <p:nvPr/>
        </p:nvSpPr>
        <p:spPr>
          <a:xfrm>
            <a:off x="1598527" y="2994552"/>
            <a:ext cx="3764542" cy="309155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0D61BE10-C7F5-4B3A-8935-A11F2B827B0F}"/>
              </a:ext>
            </a:extLst>
          </p:cNvPr>
          <p:cNvSpPr txBox="1"/>
          <p:nvPr/>
        </p:nvSpPr>
        <p:spPr>
          <a:xfrm>
            <a:off x="2582462" y="656673"/>
            <a:ext cx="2016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/>
              <a:t>VJERONAUK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9ED1192-A64A-490E-A059-1CD20292D46F}"/>
              </a:ext>
            </a:extLst>
          </p:cNvPr>
          <p:cNvSpPr txBox="1"/>
          <p:nvPr/>
        </p:nvSpPr>
        <p:spPr>
          <a:xfrm>
            <a:off x="151911" y="1798031"/>
            <a:ext cx="67521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u="sng" dirty="0"/>
              <a:t>VJERONAUČNA OLIMPIJADA ŽUPANIJSKA- NAD/BISKUPIJSKA RAZINA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471F54F9-A034-4D61-B063-FF1606DFEA86}"/>
              </a:ext>
            </a:extLst>
          </p:cNvPr>
          <p:cNvSpPr txBox="1"/>
          <p:nvPr/>
        </p:nvSpPr>
        <p:spPr>
          <a:xfrm>
            <a:off x="1598528" y="3129407"/>
            <a:ext cx="376454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b="1" dirty="0" smtClean="0"/>
              <a:t>E. D. </a:t>
            </a:r>
            <a:r>
              <a:rPr lang="hr-HR" b="1" dirty="0"/>
              <a:t>6.c</a:t>
            </a:r>
          </a:p>
          <a:p>
            <a:pPr algn="ctr"/>
            <a:endParaRPr lang="hr-HR" b="1" dirty="0"/>
          </a:p>
          <a:p>
            <a:pPr algn="ctr"/>
            <a:r>
              <a:rPr lang="hr-HR" b="1" dirty="0" smtClean="0"/>
              <a:t>Eva </a:t>
            </a:r>
            <a:r>
              <a:rPr lang="hr-HR" b="1" dirty="0" err="1" smtClean="0"/>
              <a:t>Zuanović</a:t>
            </a:r>
            <a:r>
              <a:rPr lang="hr-HR" b="1" dirty="0" smtClean="0"/>
              <a:t> 8.a</a:t>
            </a:r>
            <a:endParaRPr lang="hr-HR" b="1" dirty="0"/>
          </a:p>
          <a:p>
            <a:pPr algn="ctr"/>
            <a:endParaRPr lang="hr-HR" b="1" dirty="0"/>
          </a:p>
          <a:p>
            <a:pPr algn="ctr"/>
            <a:r>
              <a:rPr lang="hr-HR" b="1" dirty="0"/>
              <a:t>Vita Kuharić 8.a</a:t>
            </a:r>
          </a:p>
          <a:p>
            <a:pPr algn="ctr"/>
            <a:endParaRPr lang="hr-HR" b="1" dirty="0"/>
          </a:p>
          <a:p>
            <a:pPr algn="ctr"/>
            <a:r>
              <a:rPr lang="hr-HR" b="1" dirty="0" smtClean="0"/>
              <a:t>P. Ć. </a:t>
            </a:r>
            <a:r>
              <a:rPr lang="hr-HR" b="1" dirty="0"/>
              <a:t>8.a</a:t>
            </a:r>
          </a:p>
          <a:p>
            <a:pPr algn="ctr"/>
            <a:endParaRPr lang="hr-HR" b="1" dirty="0"/>
          </a:p>
          <a:p>
            <a:pPr algn="ctr"/>
            <a:endParaRPr lang="hr-HR" b="1" dirty="0"/>
          </a:p>
          <a:p>
            <a:pPr algn="ctr"/>
            <a:r>
              <a:rPr lang="hr-HR" b="1" dirty="0"/>
              <a:t>  Ivanka </a:t>
            </a:r>
            <a:r>
              <a:rPr lang="hr-HR" b="1" dirty="0" err="1"/>
              <a:t>Fundak</a:t>
            </a:r>
            <a:r>
              <a:rPr lang="hr-HR" b="1" dirty="0"/>
              <a:t>, vjeroučiteljica</a:t>
            </a:r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50A261AF-8CF2-4165-9C17-8CCCEB276B31}"/>
              </a:ext>
            </a:extLst>
          </p:cNvPr>
          <p:cNvSpPr/>
          <p:nvPr/>
        </p:nvSpPr>
        <p:spPr>
          <a:xfrm>
            <a:off x="6960096" y="116632"/>
            <a:ext cx="4761328" cy="33123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id="{0FAEC83D-6BAF-4099-BB58-C8F47A5C092A}"/>
              </a:ext>
            </a:extLst>
          </p:cNvPr>
          <p:cNvSpPr/>
          <p:nvPr/>
        </p:nvSpPr>
        <p:spPr>
          <a:xfrm>
            <a:off x="6960096" y="3597722"/>
            <a:ext cx="4761328" cy="30915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325568D6-5A52-40E3-9CB1-A08F453C6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233" y="299845"/>
            <a:ext cx="4326212" cy="2878182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8202DF29-CCEB-4691-BD46-BC57E1F8C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401" y="3767729"/>
            <a:ext cx="4291044" cy="279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09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avokutnik 24">
            <a:extLst>
              <a:ext uri="{FF2B5EF4-FFF2-40B4-BE49-F238E27FC236}">
                <a16:creationId xmlns:a16="http://schemas.microsoft.com/office/drawing/2014/main" id="{E4CDBD15-0993-44CC-A5DE-1DF1DD79CDDE}"/>
              </a:ext>
            </a:extLst>
          </p:cNvPr>
          <p:cNvSpPr/>
          <p:nvPr/>
        </p:nvSpPr>
        <p:spPr>
          <a:xfrm>
            <a:off x="0" y="-16448"/>
            <a:ext cx="4166451" cy="691699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B7B14150-3084-4434-93F2-81BAF4E5E735}"/>
              </a:ext>
            </a:extLst>
          </p:cNvPr>
          <p:cNvSpPr/>
          <p:nvPr/>
        </p:nvSpPr>
        <p:spPr>
          <a:xfrm>
            <a:off x="263352" y="161174"/>
            <a:ext cx="3528392" cy="589543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tx1"/>
                </a:solidFill>
              </a:rPr>
              <a:t>KNJIŽNICA</a:t>
            </a:r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64C47452-CB3D-4607-8B7C-0C12B1E9C7D1}"/>
              </a:ext>
            </a:extLst>
          </p:cNvPr>
          <p:cNvSpPr/>
          <p:nvPr/>
        </p:nvSpPr>
        <p:spPr>
          <a:xfrm>
            <a:off x="263352" y="951794"/>
            <a:ext cx="3525924" cy="589543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u="sng" dirty="0">
                <a:solidFill>
                  <a:schemeClr val="tx1"/>
                </a:solidFill>
              </a:rPr>
              <a:t>ŽUPANIJSKO NATJECANJE</a:t>
            </a:r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D8F7F439-9298-4E29-87FB-281943A8F840}"/>
              </a:ext>
            </a:extLst>
          </p:cNvPr>
          <p:cNvSpPr/>
          <p:nvPr/>
        </p:nvSpPr>
        <p:spPr>
          <a:xfrm>
            <a:off x="263352" y="1742414"/>
            <a:ext cx="3525924" cy="495441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6D6AC4C7-E702-4EBE-A69D-46E6F260A070}"/>
              </a:ext>
            </a:extLst>
          </p:cNvPr>
          <p:cNvSpPr txBox="1"/>
          <p:nvPr/>
        </p:nvSpPr>
        <p:spPr>
          <a:xfrm>
            <a:off x="242762" y="1848834"/>
            <a:ext cx="3680925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/>
              <a:t>Projekt za poticanje čitanja „Čitanjem do zvijezda“ </a:t>
            </a:r>
          </a:p>
          <a:p>
            <a:pPr algn="ctr"/>
            <a:endParaRPr lang="hr-HR" b="1" dirty="0"/>
          </a:p>
          <a:p>
            <a:pPr algn="ctr"/>
            <a:r>
              <a:rPr lang="it-IT" b="1" dirty="0" smtClean="0"/>
              <a:t>T</a:t>
            </a:r>
            <a:r>
              <a:rPr lang="hr-HR" b="1" dirty="0" err="1" smtClean="0"/>
              <a:t>ena</a:t>
            </a:r>
            <a:r>
              <a:rPr lang="hr-HR" b="1" dirty="0" smtClean="0"/>
              <a:t> </a:t>
            </a:r>
            <a:r>
              <a:rPr lang="hr-HR" b="1" dirty="0" err="1" smtClean="0"/>
              <a:t>Segedi</a:t>
            </a:r>
            <a:r>
              <a:rPr lang="hr-HR" b="1" dirty="0" smtClean="0"/>
              <a:t>, </a:t>
            </a:r>
            <a:r>
              <a:rPr lang="hr-HR" b="1" dirty="0"/>
              <a:t>7.b</a:t>
            </a:r>
          </a:p>
          <a:p>
            <a:pPr algn="ctr"/>
            <a:endParaRPr lang="hr-HR" b="1" dirty="0"/>
          </a:p>
          <a:p>
            <a:pPr algn="ctr"/>
            <a:r>
              <a:rPr lang="it-IT" b="1" dirty="0" smtClean="0"/>
              <a:t>L</a:t>
            </a:r>
            <a:r>
              <a:rPr lang="hr-HR" b="1" dirty="0" err="1" smtClean="0"/>
              <a:t>ucija</a:t>
            </a:r>
            <a:r>
              <a:rPr lang="it-IT" b="1" dirty="0" smtClean="0"/>
              <a:t> S</a:t>
            </a:r>
            <a:r>
              <a:rPr lang="hr-HR" b="1" dirty="0" err="1" smtClean="0"/>
              <a:t>egedi</a:t>
            </a:r>
            <a:r>
              <a:rPr lang="hr-HR" b="1" dirty="0" smtClean="0"/>
              <a:t>, </a:t>
            </a:r>
            <a:r>
              <a:rPr lang="hr-HR" b="1" dirty="0"/>
              <a:t>7.b</a:t>
            </a:r>
          </a:p>
          <a:p>
            <a:pPr algn="ctr"/>
            <a:endParaRPr lang="hr-HR" b="1" dirty="0"/>
          </a:p>
          <a:p>
            <a:pPr algn="ctr"/>
            <a:r>
              <a:rPr lang="it-IT" b="1" dirty="0" smtClean="0"/>
              <a:t>E</a:t>
            </a:r>
            <a:r>
              <a:rPr lang="hr-HR" b="1" dirty="0" smtClean="0"/>
              <a:t>. </a:t>
            </a:r>
            <a:r>
              <a:rPr lang="it-IT" b="1" dirty="0" smtClean="0"/>
              <a:t>R</a:t>
            </a:r>
            <a:r>
              <a:rPr lang="hr-HR" b="1" dirty="0" smtClean="0"/>
              <a:t>.</a:t>
            </a:r>
            <a:r>
              <a:rPr lang="it-IT" b="1" dirty="0" smtClean="0"/>
              <a:t> C</a:t>
            </a:r>
            <a:r>
              <a:rPr lang="hr-HR" b="1" dirty="0" smtClean="0"/>
              <a:t>., </a:t>
            </a:r>
            <a:r>
              <a:rPr lang="hr-HR" b="1" dirty="0"/>
              <a:t>7.b</a:t>
            </a:r>
          </a:p>
          <a:p>
            <a:pPr algn="ctr"/>
            <a:r>
              <a:rPr lang="it-IT" dirty="0"/>
              <a:t> </a:t>
            </a:r>
            <a:endParaRPr lang="hr-HR" dirty="0"/>
          </a:p>
        </p:txBody>
      </p:sp>
      <p:sp>
        <p:nvSpPr>
          <p:cNvPr id="39" name="TekstniOkvir 38">
            <a:extLst>
              <a:ext uri="{FF2B5EF4-FFF2-40B4-BE49-F238E27FC236}">
                <a16:creationId xmlns:a16="http://schemas.microsoft.com/office/drawing/2014/main" id="{4038FCFF-249F-4605-B4FE-ABF5BFE2102B}"/>
              </a:ext>
            </a:extLst>
          </p:cNvPr>
          <p:cNvSpPr txBox="1"/>
          <p:nvPr/>
        </p:nvSpPr>
        <p:spPr>
          <a:xfrm>
            <a:off x="400798" y="4291077"/>
            <a:ext cx="31768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                     1. mjesto </a:t>
            </a:r>
          </a:p>
          <a:p>
            <a:endParaRPr lang="pl-PL" b="1" dirty="0"/>
          </a:p>
          <a:p>
            <a:pPr marL="285750" indent="-285750" algn="ctr">
              <a:buFontTx/>
              <a:buChar char="-"/>
            </a:pPr>
            <a:endParaRPr lang="pl-PL" b="1" dirty="0"/>
          </a:p>
          <a:p>
            <a:pPr algn="ctr"/>
            <a:r>
              <a:rPr lang="pl-PL" b="1" dirty="0"/>
              <a:t>      Evica Tihomirović, prof.</a:t>
            </a:r>
          </a:p>
        </p:txBody>
      </p:sp>
      <p:sp>
        <p:nvSpPr>
          <p:cNvPr id="41" name="TekstniOkvir 40">
            <a:extLst>
              <a:ext uri="{FF2B5EF4-FFF2-40B4-BE49-F238E27FC236}">
                <a16:creationId xmlns:a16="http://schemas.microsoft.com/office/drawing/2014/main" id="{81539297-B960-42A2-A8FA-622F4B778F0A}"/>
              </a:ext>
            </a:extLst>
          </p:cNvPr>
          <p:cNvSpPr txBox="1"/>
          <p:nvPr/>
        </p:nvSpPr>
        <p:spPr>
          <a:xfrm>
            <a:off x="262275" y="5659056"/>
            <a:ext cx="34539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b="1" dirty="0"/>
              <a:t>Informacija o natjecanju:  Virtualna knjižnica OŠ B. Kašića (google.com). </a:t>
            </a:r>
          </a:p>
        </p:txBody>
      </p:sp>
      <p:pic>
        <p:nvPicPr>
          <p:cNvPr id="44" name="Slika 43">
            <a:extLst>
              <a:ext uri="{FF2B5EF4-FFF2-40B4-BE49-F238E27FC236}">
                <a16:creationId xmlns:a16="http://schemas.microsoft.com/office/drawing/2014/main" id="{D7EB9A27-DE9E-4F9C-AD56-1FAE8DBA01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368" y="-29495"/>
            <a:ext cx="8050608" cy="6857998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</p:spPr>
      </p:pic>
      <p:sp>
        <p:nvSpPr>
          <p:cNvPr id="17" name="TekstniOkvir 16">
            <a:extLst>
              <a:ext uri="{FF2B5EF4-FFF2-40B4-BE49-F238E27FC236}">
                <a16:creationId xmlns:a16="http://schemas.microsoft.com/office/drawing/2014/main" id="{CD397FD3-C7D9-4D2F-9993-09E2BD5B8A15}"/>
              </a:ext>
            </a:extLst>
          </p:cNvPr>
          <p:cNvSpPr txBox="1"/>
          <p:nvPr/>
        </p:nvSpPr>
        <p:spPr>
          <a:xfrm>
            <a:off x="5269352" y="2132856"/>
            <a:ext cx="52565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</a:rPr>
              <a:t>KNJIGA JE SAN KOJI DRŽITE U RUCI, Neil </a:t>
            </a:r>
            <a:r>
              <a:rPr lang="hr-HR" sz="2000" b="1" dirty="0" err="1">
                <a:solidFill>
                  <a:srgbClr val="FF0000"/>
                </a:solidFill>
              </a:rPr>
              <a:t>Gaiman</a:t>
            </a:r>
            <a:endParaRPr lang="hr-H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75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D6AC6AA0-7CAA-4637-87CE-C6282A123A3C}"/>
              </a:ext>
            </a:extLst>
          </p:cNvPr>
          <p:cNvSpPr/>
          <p:nvPr/>
        </p:nvSpPr>
        <p:spPr>
          <a:xfrm>
            <a:off x="0" y="-6303"/>
            <a:ext cx="12192000" cy="6857999"/>
          </a:xfrm>
          <a:prstGeom prst="rect">
            <a:avLst/>
          </a:prstGeom>
          <a:solidFill>
            <a:srgbClr val="7030A0"/>
          </a:solidFill>
          <a:ln w="38100"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BB2E7185-55D7-4F5E-A2EC-302702E8EDFE}"/>
              </a:ext>
            </a:extLst>
          </p:cNvPr>
          <p:cNvSpPr/>
          <p:nvPr/>
        </p:nvSpPr>
        <p:spPr>
          <a:xfrm>
            <a:off x="192161" y="276678"/>
            <a:ext cx="2336446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5E906ABA-4E6A-4BF3-9859-AF87A5C4666F}"/>
              </a:ext>
            </a:extLst>
          </p:cNvPr>
          <p:cNvSpPr/>
          <p:nvPr/>
        </p:nvSpPr>
        <p:spPr>
          <a:xfrm>
            <a:off x="165547" y="1742455"/>
            <a:ext cx="9458846" cy="4926905"/>
          </a:xfrm>
          <a:prstGeom prst="rect">
            <a:avLst/>
          </a:prstGeom>
          <a:solidFill>
            <a:schemeClr val="bg1"/>
          </a:solidFill>
          <a:ln w="38100"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8C8A4CB1-0AD1-4D1A-AFB3-9D99A2824EFC}"/>
              </a:ext>
            </a:extLst>
          </p:cNvPr>
          <p:cNvSpPr/>
          <p:nvPr/>
        </p:nvSpPr>
        <p:spPr>
          <a:xfrm>
            <a:off x="6769120" y="337149"/>
            <a:ext cx="4135520" cy="398634"/>
          </a:xfrm>
          <a:prstGeom prst="rect">
            <a:avLst/>
          </a:prstGeom>
          <a:solidFill>
            <a:schemeClr val="bg1"/>
          </a:solidFill>
          <a:ln w="38100"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CD2E701E-D1F0-40E0-9721-F20D9A12445E}"/>
              </a:ext>
            </a:extLst>
          </p:cNvPr>
          <p:cNvSpPr/>
          <p:nvPr/>
        </p:nvSpPr>
        <p:spPr>
          <a:xfrm>
            <a:off x="2999656" y="1079235"/>
            <a:ext cx="3887615" cy="471291"/>
          </a:xfrm>
          <a:prstGeom prst="rect">
            <a:avLst/>
          </a:prstGeom>
          <a:solidFill>
            <a:schemeClr val="bg1"/>
          </a:solidFill>
          <a:ln w="38100"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303014EF-4233-4DB7-BB4E-598A13DF343C}"/>
              </a:ext>
            </a:extLst>
          </p:cNvPr>
          <p:cNvSpPr/>
          <p:nvPr/>
        </p:nvSpPr>
        <p:spPr>
          <a:xfrm>
            <a:off x="2732724" y="337806"/>
            <a:ext cx="3919496" cy="398633"/>
          </a:xfrm>
          <a:prstGeom prst="rect">
            <a:avLst/>
          </a:prstGeom>
          <a:solidFill>
            <a:schemeClr val="bg1"/>
          </a:solidFill>
          <a:ln w="38100"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D4865958-737D-45A9-8CC6-FC4E9256CF16}"/>
              </a:ext>
            </a:extLst>
          </p:cNvPr>
          <p:cNvSpPr txBox="1"/>
          <p:nvPr/>
        </p:nvSpPr>
        <p:spPr>
          <a:xfrm>
            <a:off x="238597" y="297888"/>
            <a:ext cx="23364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/>
              <a:t>FILMSKA GRUPA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A28A2AE0-D9F6-4FAA-A14D-98BD7F0AFAD8}"/>
              </a:ext>
            </a:extLst>
          </p:cNvPr>
          <p:cNvSpPr txBox="1"/>
          <p:nvPr/>
        </p:nvSpPr>
        <p:spPr>
          <a:xfrm>
            <a:off x="2999656" y="1092471"/>
            <a:ext cx="38876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u="sng" dirty="0"/>
              <a:t>MEĐUNARODNI FILMSKI FESTIVALI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8118F95B-17EA-4CF8-B7B6-AD55E916ECB8}"/>
              </a:ext>
            </a:extLst>
          </p:cNvPr>
          <p:cNvSpPr txBox="1"/>
          <p:nvPr/>
        </p:nvSpPr>
        <p:spPr>
          <a:xfrm>
            <a:off x="2729481" y="376838"/>
            <a:ext cx="3943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/>
              <a:t>Voditeljica grupe: Marina </a:t>
            </a:r>
            <a:r>
              <a:rPr lang="hr-HR" b="1" dirty="0" err="1"/>
              <a:t>Zlatarić</a:t>
            </a:r>
            <a:r>
              <a:rPr lang="hr-HR" b="1" dirty="0"/>
              <a:t>, prof.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71D7FED4-1268-4FE0-80D2-15793D79E601}"/>
              </a:ext>
            </a:extLst>
          </p:cNvPr>
          <p:cNvSpPr txBox="1"/>
          <p:nvPr/>
        </p:nvSpPr>
        <p:spPr>
          <a:xfrm>
            <a:off x="6707045" y="374879"/>
            <a:ext cx="42596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/>
              <a:t>Prevoditeljica filmova: Vesna </a:t>
            </a:r>
            <a:r>
              <a:rPr lang="hr-HR" b="1" dirty="0" err="1"/>
              <a:t>Tantegl</a:t>
            </a:r>
            <a:r>
              <a:rPr lang="hr-HR" b="1" dirty="0"/>
              <a:t>, prof.</a:t>
            </a: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id="{23734E74-B5FA-4B7A-B923-0746686829C6}"/>
              </a:ext>
            </a:extLst>
          </p:cNvPr>
          <p:cNvSpPr txBox="1"/>
          <p:nvPr/>
        </p:nvSpPr>
        <p:spPr>
          <a:xfrm>
            <a:off x="1768094" y="1928391"/>
            <a:ext cx="58662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u="sng" dirty="0">
                <a:solidFill>
                  <a:srgbClr val="7030A0"/>
                </a:solidFill>
              </a:rPr>
              <a:t>XIV. Međunarodnom festivalu CORTI A PONTE, Italija</a:t>
            </a: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id="{3BDFC13B-0F49-41C6-B4AE-C1A7637077DE}"/>
              </a:ext>
            </a:extLst>
          </p:cNvPr>
          <p:cNvSpPr txBox="1"/>
          <p:nvPr/>
        </p:nvSpPr>
        <p:spPr>
          <a:xfrm>
            <a:off x="241324" y="2533596"/>
            <a:ext cx="91613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i="1" dirty="0"/>
              <a:t>ŠTO DA RADI OVAJ FANT</a:t>
            </a:r>
            <a:r>
              <a:rPr lang="it-IT" b="1" dirty="0"/>
              <a:t>, </a:t>
            </a:r>
            <a:r>
              <a:rPr lang="it-IT" b="1" dirty="0" err="1"/>
              <a:t>igrani</a:t>
            </a:r>
            <a:r>
              <a:rPr lang="it-IT" b="1" dirty="0"/>
              <a:t> film</a:t>
            </a:r>
            <a:r>
              <a:rPr lang="hr-HR" b="1" dirty="0"/>
              <a:t>  (autori: Petar Capan, Tena </a:t>
            </a:r>
            <a:r>
              <a:rPr lang="hr-HR" b="1" dirty="0" err="1"/>
              <a:t>Čarnohorski</a:t>
            </a:r>
            <a:r>
              <a:rPr lang="hr-HR" b="1" dirty="0"/>
              <a:t>, Anja </a:t>
            </a:r>
            <a:r>
              <a:rPr lang="hr-HR" b="1" dirty="0" err="1"/>
              <a:t>Filko</a:t>
            </a:r>
            <a:r>
              <a:rPr lang="hr-HR" b="1" dirty="0"/>
              <a:t>, Lara Kokanović, Tea Perić, Ana </a:t>
            </a:r>
            <a:r>
              <a:rPr lang="hr-HR" b="1" dirty="0" err="1"/>
              <a:t>Sekušak</a:t>
            </a:r>
            <a:r>
              <a:rPr lang="hr-HR" b="1" dirty="0"/>
              <a:t>, </a:t>
            </a:r>
            <a:r>
              <a:rPr lang="hr-HR" b="1" dirty="0" smtClean="0"/>
              <a:t>Greta Vukić)</a:t>
            </a:r>
            <a:endParaRPr lang="it-IT" b="1" dirty="0"/>
          </a:p>
        </p:txBody>
      </p:sp>
      <p:sp>
        <p:nvSpPr>
          <p:cNvPr id="34" name="TekstniOkvir 33">
            <a:extLst>
              <a:ext uri="{FF2B5EF4-FFF2-40B4-BE49-F238E27FC236}">
                <a16:creationId xmlns:a16="http://schemas.microsoft.com/office/drawing/2014/main" id="{DE606510-DAA8-439D-97C1-08FBE54AF8FF}"/>
              </a:ext>
            </a:extLst>
          </p:cNvPr>
          <p:cNvSpPr txBox="1"/>
          <p:nvPr/>
        </p:nvSpPr>
        <p:spPr>
          <a:xfrm>
            <a:off x="1581072" y="3317613"/>
            <a:ext cx="62402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u="sng" dirty="0">
                <a:solidFill>
                  <a:srgbClr val="7030A0"/>
                </a:solidFill>
              </a:rPr>
              <a:t>Međunarodni festival dječjeg filma </a:t>
            </a:r>
            <a:r>
              <a:rPr lang="hr-HR" sz="2000" b="1" u="sng" dirty="0" err="1">
                <a:solidFill>
                  <a:srgbClr val="7030A0"/>
                </a:solidFill>
              </a:rPr>
              <a:t>Camera</a:t>
            </a:r>
            <a:r>
              <a:rPr lang="hr-HR" sz="2000" b="1" u="sng" dirty="0">
                <a:solidFill>
                  <a:srgbClr val="7030A0"/>
                </a:solidFill>
              </a:rPr>
              <a:t> </a:t>
            </a:r>
            <a:r>
              <a:rPr lang="hr-HR" sz="2000" b="1" u="sng" dirty="0" err="1">
                <a:solidFill>
                  <a:srgbClr val="7030A0"/>
                </a:solidFill>
              </a:rPr>
              <a:t>Zizanio</a:t>
            </a:r>
            <a:r>
              <a:rPr lang="hr-HR" sz="2000" b="1" u="sng" dirty="0">
                <a:solidFill>
                  <a:srgbClr val="7030A0"/>
                </a:solidFill>
              </a:rPr>
              <a:t>, Grčka</a:t>
            </a:r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878924D6-57FF-488D-81C4-B0E546B71A96}"/>
              </a:ext>
            </a:extLst>
          </p:cNvPr>
          <p:cNvSpPr txBox="1"/>
          <p:nvPr/>
        </p:nvSpPr>
        <p:spPr>
          <a:xfrm>
            <a:off x="237437" y="3914015"/>
            <a:ext cx="93149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i="1" dirty="0"/>
              <a:t>DNEVNIK SEDMAŠA</a:t>
            </a:r>
            <a:r>
              <a:rPr lang="hr-HR" b="1" dirty="0"/>
              <a:t>, eksperimentalni film (autori: </a:t>
            </a:r>
            <a:r>
              <a:rPr lang="hr-HR" b="1" dirty="0" err="1" smtClean="0"/>
              <a:t>Chiara</a:t>
            </a:r>
            <a:r>
              <a:rPr lang="hr-HR" b="1" dirty="0" smtClean="0"/>
              <a:t> </a:t>
            </a:r>
            <a:r>
              <a:rPr lang="hr-HR" b="1" dirty="0" err="1" smtClean="0"/>
              <a:t>Fučec</a:t>
            </a:r>
            <a:r>
              <a:rPr lang="hr-HR" b="1" dirty="0" smtClean="0"/>
              <a:t>, </a:t>
            </a:r>
            <a:r>
              <a:rPr lang="hr-HR" b="1" dirty="0"/>
              <a:t>Matea Ljuban, Jan Obradović, </a:t>
            </a:r>
            <a:r>
              <a:rPr lang="hr-HR" b="1" dirty="0" smtClean="0"/>
              <a:t>Ana </a:t>
            </a:r>
            <a:r>
              <a:rPr lang="hr-HR" b="1" dirty="0" err="1" smtClean="0"/>
              <a:t>Samaržija</a:t>
            </a:r>
            <a:r>
              <a:rPr lang="hr-HR" b="1" dirty="0" smtClean="0"/>
              <a:t>, </a:t>
            </a:r>
            <a:r>
              <a:rPr lang="hr-HR" b="1" dirty="0" smtClean="0"/>
              <a:t>Marija Ujević, </a:t>
            </a:r>
            <a:r>
              <a:rPr lang="hr-HR" b="1" dirty="0"/>
              <a:t>Lana Zeljko)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635AD5D3-09DC-483A-9114-C4FA48B02EFD}"/>
              </a:ext>
            </a:extLst>
          </p:cNvPr>
          <p:cNvSpPr txBox="1"/>
          <p:nvPr/>
        </p:nvSpPr>
        <p:spPr>
          <a:xfrm>
            <a:off x="1919501" y="4791922"/>
            <a:ext cx="55459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u="sng" dirty="0">
                <a:solidFill>
                  <a:srgbClr val="7030A0"/>
                </a:solidFill>
              </a:rPr>
              <a:t>DUFF, Dubrovnik film festival zemalja Mediterana</a:t>
            </a:r>
          </a:p>
        </p:txBody>
      </p:sp>
      <p:sp>
        <p:nvSpPr>
          <p:cNvPr id="41" name="TekstniOkvir 40">
            <a:extLst>
              <a:ext uri="{FF2B5EF4-FFF2-40B4-BE49-F238E27FC236}">
                <a16:creationId xmlns:a16="http://schemas.microsoft.com/office/drawing/2014/main" id="{9F5E0CD7-4416-42E7-BFB4-E5EA7B0ED7BE}"/>
              </a:ext>
            </a:extLst>
          </p:cNvPr>
          <p:cNvSpPr txBox="1"/>
          <p:nvPr/>
        </p:nvSpPr>
        <p:spPr>
          <a:xfrm>
            <a:off x="237437" y="5338321"/>
            <a:ext cx="99634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i="1" dirty="0"/>
              <a:t>DNEVNIK SEDMAŠA</a:t>
            </a:r>
            <a:r>
              <a:rPr lang="hr-HR" b="1" dirty="0"/>
              <a:t>, među 7 najboljih eksperimentalnih filmova u kategoriji do 20 godina starosti (</a:t>
            </a:r>
            <a:r>
              <a:rPr lang="pl-PL" b="1" dirty="0"/>
              <a:t>stotinjak filmova iz cijeloga svijeta).</a:t>
            </a:r>
          </a:p>
          <a:p>
            <a:endParaRPr lang="pl-PL" b="1" dirty="0"/>
          </a:p>
          <a:p>
            <a:endParaRPr lang="pl-PL" b="1" dirty="0"/>
          </a:p>
          <a:p>
            <a:endParaRPr lang="hr-HR" b="1" dirty="0"/>
          </a:p>
        </p:txBody>
      </p:sp>
      <p:sp>
        <p:nvSpPr>
          <p:cNvPr id="43" name="TekstniOkvir 42">
            <a:extLst>
              <a:ext uri="{FF2B5EF4-FFF2-40B4-BE49-F238E27FC236}">
                <a16:creationId xmlns:a16="http://schemas.microsoft.com/office/drawing/2014/main" id="{6C2F7E1A-357F-4F9B-A9F4-E2736E8DB7B0}"/>
              </a:ext>
            </a:extLst>
          </p:cNvPr>
          <p:cNvSpPr txBox="1"/>
          <p:nvPr/>
        </p:nvSpPr>
        <p:spPr>
          <a:xfrm>
            <a:off x="237437" y="6102989"/>
            <a:ext cx="9165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i="1" dirty="0"/>
              <a:t>ŠTO DA RADI OVAJ FANT</a:t>
            </a:r>
            <a:r>
              <a:rPr lang="hr-HR" b="1" dirty="0"/>
              <a:t>, među 5 najboljih igranih filmova u kategoriji do 15 godina starosti.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5D06F8A2-3F3E-4469-BE2A-880EA93327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8429" y="949761"/>
            <a:ext cx="3695874" cy="512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87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7DD68F0B-BA57-454D-AAC7-A62F11498077}"/>
              </a:ext>
            </a:extLst>
          </p:cNvPr>
          <p:cNvSpPr/>
          <p:nvPr/>
        </p:nvSpPr>
        <p:spPr>
          <a:xfrm>
            <a:off x="0" y="-16019"/>
            <a:ext cx="12168541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5" name="Pravokutnik 24">
            <a:extLst>
              <a:ext uri="{FF2B5EF4-FFF2-40B4-BE49-F238E27FC236}">
                <a16:creationId xmlns:a16="http://schemas.microsoft.com/office/drawing/2014/main" id="{68858407-5910-4124-842E-D0701C13D1EC}"/>
              </a:ext>
            </a:extLst>
          </p:cNvPr>
          <p:cNvSpPr/>
          <p:nvPr/>
        </p:nvSpPr>
        <p:spPr>
          <a:xfrm>
            <a:off x="6302530" y="4254314"/>
            <a:ext cx="5585204" cy="2399406"/>
          </a:xfrm>
          <a:prstGeom prst="rect">
            <a:avLst/>
          </a:prstGeom>
          <a:solidFill>
            <a:schemeClr val="bg1"/>
          </a:solidFill>
          <a:ln w="38100"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id="{AF95F1DA-F4A8-4891-9BC0-FC36EC017C13}"/>
              </a:ext>
            </a:extLst>
          </p:cNvPr>
          <p:cNvSpPr txBox="1"/>
          <p:nvPr/>
        </p:nvSpPr>
        <p:spPr>
          <a:xfrm>
            <a:off x="6302530" y="4281731"/>
            <a:ext cx="55720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b="1" dirty="0">
                <a:solidFill>
                  <a:srgbClr val="7030A0"/>
                </a:solidFill>
              </a:rPr>
              <a:t>SMOTRA HRVATSKOG ŠKOLSKOG FILMA </a:t>
            </a:r>
          </a:p>
          <a:p>
            <a:pPr algn="ctr"/>
            <a:endParaRPr lang="hr-HR" b="1" dirty="0"/>
          </a:p>
          <a:p>
            <a:pPr algn="ctr"/>
            <a:r>
              <a:rPr lang="hr-HR" b="1" i="1" dirty="0"/>
              <a:t>DNEVNIK SEDMAŠA</a:t>
            </a:r>
            <a:r>
              <a:rPr lang="hr-HR" b="1" dirty="0"/>
              <a:t>, eksperimentalni film</a:t>
            </a:r>
          </a:p>
          <a:p>
            <a:pPr algn="ctr"/>
            <a:endParaRPr lang="hr-HR" b="1" dirty="0"/>
          </a:p>
          <a:p>
            <a:pPr algn="ctr"/>
            <a:r>
              <a:rPr lang="hr-HR" b="1" i="1" dirty="0"/>
              <a:t>ŠTO DA RADI OVAJ FANT</a:t>
            </a:r>
            <a:r>
              <a:rPr lang="hr-HR" b="1" dirty="0"/>
              <a:t>, igrani film</a:t>
            </a:r>
          </a:p>
          <a:p>
            <a:pPr algn="ctr"/>
            <a:endParaRPr lang="hr-HR" b="1" dirty="0"/>
          </a:p>
          <a:p>
            <a:pPr algn="ctr"/>
            <a:r>
              <a:rPr lang="hr-HR" b="1" i="1" dirty="0"/>
              <a:t>DODIRI</a:t>
            </a:r>
            <a:r>
              <a:rPr lang="hr-HR" b="1" dirty="0"/>
              <a:t>, eksperimentalni film (autorice: Matea Ljuban, Sara </a:t>
            </a:r>
            <a:r>
              <a:rPr lang="hr-HR" b="1" dirty="0" err="1"/>
              <a:t>Sokač</a:t>
            </a:r>
            <a:r>
              <a:rPr lang="hr-HR" b="1" dirty="0"/>
              <a:t>, Lana Zeljko)</a:t>
            </a:r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F733AD82-1A52-4FC4-B52C-5AC88C106D7A}"/>
              </a:ext>
            </a:extLst>
          </p:cNvPr>
          <p:cNvSpPr/>
          <p:nvPr/>
        </p:nvSpPr>
        <p:spPr>
          <a:xfrm>
            <a:off x="6254748" y="1099105"/>
            <a:ext cx="5619789" cy="2966947"/>
          </a:xfrm>
          <a:prstGeom prst="rect">
            <a:avLst/>
          </a:prstGeom>
          <a:solidFill>
            <a:schemeClr val="bg1"/>
          </a:solidFill>
          <a:ln w="38100"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TekstniOkvir 34">
            <a:extLst>
              <a:ext uri="{FF2B5EF4-FFF2-40B4-BE49-F238E27FC236}">
                <a16:creationId xmlns:a16="http://schemas.microsoft.com/office/drawing/2014/main" id="{9CB45F0B-622E-4579-B958-EE52E5949679}"/>
              </a:ext>
            </a:extLst>
          </p:cNvPr>
          <p:cNvSpPr txBox="1"/>
          <p:nvPr/>
        </p:nvSpPr>
        <p:spPr>
          <a:xfrm>
            <a:off x="6267945" y="1201282"/>
            <a:ext cx="560659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7030A0"/>
                </a:solidFill>
              </a:rPr>
              <a:t>  REVIJA HRVATSKOG FILMSKOG STVARALAŠTVA DJECE</a:t>
            </a:r>
          </a:p>
          <a:p>
            <a:endParaRPr lang="hr-HR" b="1" dirty="0">
              <a:solidFill>
                <a:srgbClr val="7030A0"/>
              </a:solidFill>
            </a:endParaRPr>
          </a:p>
          <a:p>
            <a:pPr algn="ctr"/>
            <a:r>
              <a:rPr lang="hr-HR" b="1" i="1" dirty="0"/>
              <a:t>ŠTO DA RADI OVAJ FANT</a:t>
            </a:r>
            <a:r>
              <a:rPr lang="hr-HR" b="1" dirty="0"/>
              <a:t>, igrani film </a:t>
            </a:r>
          </a:p>
          <a:p>
            <a:pPr algn="ctr"/>
            <a:endParaRPr lang="hr-HR" b="1" dirty="0"/>
          </a:p>
          <a:p>
            <a:pPr algn="ctr"/>
            <a:r>
              <a:rPr lang="hr-HR" b="1" dirty="0"/>
              <a:t>2. mjesto u kategoriji igranoga filma</a:t>
            </a:r>
          </a:p>
          <a:p>
            <a:pPr algn="ctr"/>
            <a:endParaRPr lang="hr-HR" b="1" dirty="0"/>
          </a:p>
          <a:p>
            <a:pPr algn="ctr"/>
            <a:r>
              <a:rPr lang="hr-HR" b="1" i="1" dirty="0"/>
              <a:t>DNEVNIK SEDMAŠA</a:t>
            </a:r>
            <a:r>
              <a:rPr lang="hr-HR" b="1" dirty="0"/>
              <a:t>, eksperimentalni film</a:t>
            </a:r>
          </a:p>
          <a:p>
            <a:pPr algn="ctr"/>
            <a:endParaRPr lang="hr-HR" b="1" dirty="0"/>
          </a:p>
          <a:p>
            <a:pPr algn="ctr"/>
            <a:r>
              <a:rPr lang="hr-HR" b="1" i="1" dirty="0"/>
              <a:t>SLIKAR</a:t>
            </a:r>
            <a:r>
              <a:rPr lang="hr-HR" b="1" dirty="0"/>
              <a:t>, animirani film (autorice: Ema </a:t>
            </a:r>
            <a:r>
              <a:rPr lang="hr-HR" b="1" dirty="0" err="1"/>
              <a:t>Balunović</a:t>
            </a:r>
            <a:r>
              <a:rPr lang="hr-HR" b="1" dirty="0"/>
              <a:t>, Dora </a:t>
            </a:r>
            <a:r>
              <a:rPr lang="hr-HR" b="1" dirty="0" err="1"/>
              <a:t>Stjepanović</a:t>
            </a:r>
            <a:r>
              <a:rPr lang="hr-HR" b="1" dirty="0"/>
              <a:t>)</a:t>
            </a:r>
          </a:p>
        </p:txBody>
      </p:sp>
      <p:sp>
        <p:nvSpPr>
          <p:cNvPr id="38" name="Pravokutnik 37">
            <a:extLst>
              <a:ext uri="{FF2B5EF4-FFF2-40B4-BE49-F238E27FC236}">
                <a16:creationId xmlns:a16="http://schemas.microsoft.com/office/drawing/2014/main" id="{DFE51EB1-3F30-4D50-BE5A-F3E6DB44FA83}"/>
              </a:ext>
            </a:extLst>
          </p:cNvPr>
          <p:cNvSpPr/>
          <p:nvPr/>
        </p:nvSpPr>
        <p:spPr>
          <a:xfrm>
            <a:off x="7176120" y="325160"/>
            <a:ext cx="3600401" cy="501150"/>
          </a:xfrm>
          <a:prstGeom prst="rect">
            <a:avLst/>
          </a:prstGeom>
          <a:solidFill>
            <a:schemeClr val="bg1"/>
          </a:solidFill>
          <a:ln w="38100"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1C1E2611-B665-4A94-9060-7CAE16FE4A1F}"/>
              </a:ext>
            </a:extLst>
          </p:cNvPr>
          <p:cNvSpPr txBox="1"/>
          <p:nvPr/>
        </p:nvSpPr>
        <p:spPr>
          <a:xfrm>
            <a:off x="7176120" y="325160"/>
            <a:ext cx="35283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/>
              <a:t>FILMSKA GRUPA </a:t>
            </a:r>
            <a:r>
              <a:rPr lang="hr-HR" sz="2000" b="1" dirty="0"/>
              <a:t>- </a:t>
            </a:r>
            <a:r>
              <a:rPr lang="hr-HR" sz="2000" b="1" u="sng" dirty="0"/>
              <a:t>DRŽAVNO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21F8B2A4-B454-449F-9D46-4A609C509E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3" y="2415989"/>
            <a:ext cx="6463663" cy="4425992"/>
          </a:xfrm>
          <a:prstGeom prst="rect">
            <a:avLst/>
          </a:prstGeom>
        </p:spPr>
      </p:pic>
      <p:sp>
        <p:nvSpPr>
          <p:cNvPr id="17" name="Pravokutnik 16">
            <a:extLst>
              <a:ext uri="{FF2B5EF4-FFF2-40B4-BE49-F238E27FC236}">
                <a16:creationId xmlns:a16="http://schemas.microsoft.com/office/drawing/2014/main" id="{80E92453-7787-40A1-B0C9-EE879A26F55B}"/>
              </a:ext>
            </a:extLst>
          </p:cNvPr>
          <p:cNvSpPr/>
          <p:nvPr/>
        </p:nvSpPr>
        <p:spPr>
          <a:xfrm>
            <a:off x="119336" y="155211"/>
            <a:ext cx="5976664" cy="1951712"/>
          </a:xfrm>
          <a:prstGeom prst="rect">
            <a:avLst/>
          </a:prstGeom>
          <a:solidFill>
            <a:schemeClr val="bg1"/>
          </a:solidFill>
          <a:ln w="38100"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0" name="Slika 19" descr="Slika na kojoj se prikazuje tekst&#10;&#10;Opis je automatski generiran">
            <a:extLst>
              <a:ext uri="{FF2B5EF4-FFF2-40B4-BE49-F238E27FC236}">
                <a16:creationId xmlns:a16="http://schemas.microsoft.com/office/drawing/2014/main" id="{0544947B-DB6B-4823-B871-CF4AA277AE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6" y="313783"/>
            <a:ext cx="5698018" cy="170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32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D7B41423-871E-4A87-B1EB-6598907E4E12}"/>
              </a:ext>
            </a:extLst>
          </p:cNvPr>
          <p:cNvSpPr/>
          <p:nvPr/>
        </p:nvSpPr>
        <p:spPr>
          <a:xfrm>
            <a:off x="-6746" y="-6296"/>
            <a:ext cx="12192000" cy="6864296"/>
          </a:xfrm>
          <a:prstGeom prst="rect">
            <a:avLst/>
          </a:prstGeom>
          <a:solidFill>
            <a:srgbClr val="002060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8" name="Slika 17" descr="Slika na kojoj se prikazuje tekst, zavjesa&#10;&#10;Opis je automatski generiran">
            <a:extLst>
              <a:ext uri="{FF2B5EF4-FFF2-40B4-BE49-F238E27FC236}">
                <a16:creationId xmlns:a16="http://schemas.microsoft.com/office/drawing/2014/main" id="{F7AC1113-6528-4C04-B472-497C154F2C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39" y="74380"/>
            <a:ext cx="12247938" cy="6783620"/>
          </a:xfrm>
          <a:prstGeom prst="rect">
            <a:avLst/>
          </a:prstGeom>
        </p:spPr>
      </p:pic>
      <p:sp>
        <p:nvSpPr>
          <p:cNvPr id="19" name="Pravokutnik 18">
            <a:extLst>
              <a:ext uri="{FF2B5EF4-FFF2-40B4-BE49-F238E27FC236}">
                <a16:creationId xmlns:a16="http://schemas.microsoft.com/office/drawing/2014/main" id="{A883546E-E670-45C2-88D8-9250A6A904F5}"/>
              </a:ext>
            </a:extLst>
          </p:cNvPr>
          <p:cNvSpPr/>
          <p:nvPr/>
        </p:nvSpPr>
        <p:spPr>
          <a:xfrm>
            <a:off x="1993565" y="1780520"/>
            <a:ext cx="8062875" cy="2584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10</a:t>
            </a:r>
          </a:p>
          <a:p>
            <a:pPr algn="ctr"/>
            <a:endParaRPr lang="hr-HR" dirty="0"/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D2C9DAB9-EEEE-4849-B80D-32A1A13D427C}"/>
              </a:ext>
            </a:extLst>
          </p:cNvPr>
          <p:cNvSpPr txBox="1"/>
          <p:nvPr/>
        </p:nvSpPr>
        <p:spPr>
          <a:xfrm>
            <a:off x="1847528" y="1780520"/>
            <a:ext cx="8062875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/>
              <a:t>                                      </a:t>
            </a:r>
            <a:r>
              <a:rPr lang="hr-HR" sz="2000" b="1" u="sng" dirty="0"/>
              <a:t>POVEZNICE ZA FILMOVE</a:t>
            </a:r>
          </a:p>
          <a:p>
            <a:endParaRPr lang="hr-HR" sz="2000" b="1" dirty="0"/>
          </a:p>
          <a:p>
            <a:pPr algn="ctr"/>
            <a:r>
              <a:rPr lang="hr-HR" sz="2000" b="1" dirty="0"/>
              <a:t>Dnevnik </a:t>
            </a:r>
            <a:r>
              <a:rPr lang="hr-HR" sz="2000" b="1" dirty="0" err="1"/>
              <a:t>sedmaša</a:t>
            </a:r>
            <a:r>
              <a:rPr lang="hr-HR" sz="2000" b="1" dirty="0"/>
              <a:t> - </a:t>
            </a:r>
            <a:r>
              <a:rPr lang="hr-HR" sz="2000" b="1" dirty="0">
                <a:hlinkClick r:id="rId3"/>
              </a:rPr>
              <a:t>https://bit.ly/3uaJXBK</a:t>
            </a:r>
            <a:endParaRPr lang="hr-HR" sz="2000" b="1" dirty="0"/>
          </a:p>
          <a:p>
            <a:pPr algn="ctr"/>
            <a:r>
              <a:rPr lang="hr-HR" sz="2000" b="1" dirty="0"/>
              <a:t>Što da radi ovaj fant - </a:t>
            </a:r>
            <a:r>
              <a:rPr lang="hr-HR" sz="2000" b="1" dirty="0">
                <a:hlinkClick r:id="rId4"/>
              </a:rPr>
              <a:t>https://bit.ly/2GJY9yE</a:t>
            </a:r>
            <a:endParaRPr lang="hr-HR" sz="2000" b="1" dirty="0"/>
          </a:p>
          <a:p>
            <a:pPr algn="ctr"/>
            <a:r>
              <a:rPr lang="hr-HR" sz="2000" b="1" dirty="0"/>
              <a:t>Dodiri - </a:t>
            </a:r>
            <a:r>
              <a:rPr lang="hr-HR" sz="2000" b="1" dirty="0">
                <a:hlinkClick r:id="rId5"/>
              </a:rPr>
              <a:t>https://bit.ly/3f5yGhq</a:t>
            </a:r>
            <a:endParaRPr lang="hr-HR" sz="2000" b="1" dirty="0"/>
          </a:p>
          <a:p>
            <a:pPr algn="ctr"/>
            <a:r>
              <a:rPr lang="hr-HR" sz="2000" b="1" dirty="0"/>
              <a:t>Slikar - </a:t>
            </a:r>
            <a:r>
              <a:rPr lang="hr-HR" sz="2000" b="1" dirty="0">
                <a:hlinkClick r:id="rId6"/>
              </a:rPr>
              <a:t>https://bit.ly/3v6HhWP</a:t>
            </a:r>
            <a:endParaRPr lang="hr-HR" sz="2000" b="1" dirty="0"/>
          </a:p>
          <a:p>
            <a:pPr algn="ctr"/>
            <a:endParaRPr lang="hr-HR" sz="2000" b="1" dirty="0"/>
          </a:p>
          <a:p>
            <a:pPr algn="ctr"/>
            <a:r>
              <a:rPr lang="hr-HR" sz="2000" b="1" dirty="0"/>
              <a:t>Fotografije: </a:t>
            </a:r>
            <a:r>
              <a:rPr lang="hr-HR" sz="2000" b="1" dirty="0">
                <a:hlinkClick r:id="rId7"/>
              </a:rPr>
              <a:t>https://pixabay.com</a:t>
            </a:r>
            <a:endParaRPr lang="hr-HR" sz="2000" b="1" dirty="0"/>
          </a:p>
          <a:p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351316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25BB63E1-999B-4EAA-85B1-8CB6ABB78F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3CA77346-2E87-415E-954F-10C4EB66FE9E}"/>
              </a:ext>
            </a:extLst>
          </p:cNvPr>
          <p:cNvSpPr/>
          <p:nvPr/>
        </p:nvSpPr>
        <p:spPr>
          <a:xfrm>
            <a:off x="479376" y="764704"/>
            <a:ext cx="8208912" cy="540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 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2C57740A-EAA3-4F40-AE25-EE8D20E24E14}"/>
              </a:ext>
            </a:extLst>
          </p:cNvPr>
          <p:cNvSpPr txBox="1"/>
          <p:nvPr/>
        </p:nvSpPr>
        <p:spPr>
          <a:xfrm>
            <a:off x="682659" y="964655"/>
            <a:ext cx="62887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/>
              <a:t>Dragi čitatelji, znatiželja vas je potaknula da otvorite ovu prezentaciju i uskoro ćete vidjeti da taj vaš znatiželjni poriv ima opravdanje za…znatiželju. </a:t>
            </a:r>
          </a:p>
        </p:txBody>
      </p:sp>
      <p:cxnSp>
        <p:nvCxnSpPr>
          <p:cNvPr id="11" name="Ravni poveznik 10">
            <a:extLst>
              <a:ext uri="{FF2B5EF4-FFF2-40B4-BE49-F238E27FC236}">
                <a16:creationId xmlns:a16="http://schemas.microsoft.com/office/drawing/2014/main" id="{5A79122C-50A3-4B91-9EC4-F176A6EC60C7}"/>
              </a:ext>
            </a:extLst>
          </p:cNvPr>
          <p:cNvCxnSpPr/>
          <p:nvPr/>
        </p:nvCxnSpPr>
        <p:spPr>
          <a:xfrm>
            <a:off x="787882" y="2075868"/>
            <a:ext cx="6010706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F787B4FF-6E86-4C66-B533-CB9C0129AA07}"/>
              </a:ext>
            </a:extLst>
          </p:cNvPr>
          <p:cNvSpPr txBox="1"/>
          <p:nvPr/>
        </p:nvSpPr>
        <p:spPr>
          <a:xfrm>
            <a:off x="623391" y="2194986"/>
            <a:ext cx="530975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/>
              <a:t>Pred vama su stranice ispisane uspjesima naših učenika i njihovih mentora. Osim ovogodišnjih, doznat ćete i prošlogodišnja koja su, već iz znanih razloga, premještena na početak ove školske godine. </a:t>
            </a:r>
          </a:p>
          <a:p>
            <a:r>
              <a:rPr lang="hr-HR" b="1" dirty="0"/>
              <a:t>Stranice, koje slijede, donose prošlogodišnja državna i ovogodišnja županijska, državna i međunarodna natjecanja. Lako ćete se snaći jer je složeno po predmetima baš kako se oni nižu u imeniku. </a:t>
            </a:r>
          </a:p>
          <a:p>
            <a:r>
              <a:rPr lang="hr-HR" b="1" dirty="0">
                <a:sym typeface="Wingdings" panose="05000000000000000000" pitchFamily="2" charset="2"/>
              </a:rPr>
              <a:t>I, odmah na početku, učenik 6.d razreda, GABRIEL KATIĆ, dobitnik je čak tri Oscara znanja! </a:t>
            </a:r>
          </a:p>
          <a:p>
            <a:r>
              <a:rPr lang="hr-HR" b="1" dirty="0"/>
              <a:t>Čestitke svima! </a:t>
            </a:r>
            <a:r>
              <a:rPr lang="hr-HR" b="1" dirty="0">
                <a:sym typeface="Wingdings" panose="05000000000000000000" pitchFamily="2" charset="2"/>
              </a:rPr>
              <a:t></a:t>
            </a:r>
          </a:p>
          <a:p>
            <a:endParaRPr lang="hr-HR" b="1" dirty="0">
              <a:sym typeface="Wingdings" panose="05000000000000000000" pitchFamily="2" charset="2"/>
            </a:endParaRPr>
          </a:p>
          <a:p>
            <a:r>
              <a:rPr lang="hr-HR" b="1" dirty="0"/>
              <a:t>A sada…udobno se smjestite i ne preskačite jer znate da mi u razredu sve vidimo. Znači, vidimo vas. </a:t>
            </a:r>
            <a:r>
              <a:rPr lang="hr-HR" b="1" dirty="0">
                <a:sym typeface="Wingdings" panose="05000000000000000000" pitchFamily="2" charset="2"/>
              </a:rPr>
              <a:t></a:t>
            </a:r>
            <a:endParaRPr lang="hr-HR" b="1" dirty="0"/>
          </a:p>
          <a:p>
            <a:endParaRPr lang="hr-HR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62B347B-28AE-47AC-A277-4FE512A10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985" y="1657353"/>
            <a:ext cx="7476453" cy="540059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19F2CD9-07C5-42BE-B8B9-87A903864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694" y="326030"/>
            <a:ext cx="3103970" cy="349967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9E8ADC2C-44E2-47DD-A59D-53F1FE99E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4338" y="2195608"/>
            <a:ext cx="731583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8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D7B41423-871E-4A87-B1EB-6598907E4E12}"/>
              </a:ext>
            </a:extLst>
          </p:cNvPr>
          <p:cNvSpPr/>
          <p:nvPr/>
        </p:nvSpPr>
        <p:spPr>
          <a:xfrm>
            <a:off x="0" y="-6296"/>
            <a:ext cx="12192000" cy="6864296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E64AAA6B-41B8-4A18-B6E8-DDFA4230FD4E}"/>
              </a:ext>
            </a:extLst>
          </p:cNvPr>
          <p:cNvSpPr/>
          <p:nvPr/>
        </p:nvSpPr>
        <p:spPr>
          <a:xfrm>
            <a:off x="1001880" y="728393"/>
            <a:ext cx="2376264" cy="64781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B896338E-D55C-456A-ABF3-29FEF8911A32}"/>
              </a:ext>
            </a:extLst>
          </p:cNvPr>
          <p:cNvSpPr/>
          <p:nvPr/>
        </p:nvSpPr>
        <p:spPr>
          <a:xfrm>
            <a:off x="1020512" y="1953215"/>
            <a:ext cx="2376264" cy="57606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DAFD4628-083B-4980-B7FA-681B974276A1}"/>
              </a:ext>
            </a:extLst>
          </p:cNvPr>
          <p:cNvSpPr/>
          <p:nvPr/>
        </p:nvSpPr>
        <p:spPr>
          <a:xfrm>
            <a:off x="413753" y="2920228"/>
            <a:ext cx="3855418" cy="1644841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0D61BE10-C7F5-4B3A-8935-A11F2B827B0F}"/>
              </a:ext>
            </a:extLst>
          </p:cNvPr>
          <p:cNvSpPr txBox="1"/>
          <p:nvPr/>
        </p:nvSpPr>
        <p:spPr>
          <a:xfrm>
            <a:off x="1121665" y="874832"/>
            <a:ext cx="22968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 smtClean="0"/>
              <a:t>HRVATSKI </a:t>
            </a:r>
            <a:r>
              <a:rPr lang="hr-HR" sz="2400" b="1" dirty="0"/>
              <a:t>JEZIK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9ED1192-A64A-490E-A059-1CD20292D46F}"/>
              </a:ext>
            </a:extLst>
          </p:cNvPr>
          <p:cNvSpPr txBox="1"/>
          <p:nvPr/>
        </p:nvSpPr>
        <p:spPr>
          <a:xfrm>
            <a:off x="994516" y="2088361"/>
            <a:ext cx="2579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/>
              <a:t>Štefanija Turković, prof.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471F54F9-A034-4D61-B063-FF1606DFEA86}"/>
              </a:ext>
            </a:extLst>
          </p:cNvPr>
          <p:cNvSpPr txBox="1"/>
          <p:nvPr/>
        </p:nvSpPr>
        <p:spPr>
          <a:xfrm>
            <a:off x="520499" y="3094387"/>
            <a:ext cx="38554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u="sng" dirty="0"/>
              <a:t>DRŽAVNO NATJECANJE IZ JEZIKA: </a:t>
            </a: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67BBCCB3-6347-4C32-8E26-7168D28685F6}"/>
              </a:ext>
            </a:extLst>
          </p:cNvPr>
          <p:cNvSpPr/>
          <p:nvPr/>
        </p:nvSpPr>
        <p:spPr>
          <a:xfrm>
            <a:off x="413753" y="4936498"/>
            <a:ext cx="3855418" cy="1084753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CC1D94DA-67DC-4DB8-B00E-D0FC2DB286AA}"/>
              </a:ext>
            </a:extLst>
          </p:cNvPr>
          <p:cNvSpPr txBox="1"/>
          <p:nvPr/>
        </p:nvSpPr>
        <p:spPr>
          <a:xfrm>
            <a:off x="422585" y="5029063"/>
            <a:ext cx="38883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u="sng" dirty="0"/>
              <a:t>ŽUPANIJSKO NATJECANJE IZ JEZIKA</a:t>
            </a:r>
            <a:r>
              <a:rPr lang="hr-HR" sz="2000" b="1" dirty="0"/>
              <a:t>:</a:t>
            </a:r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id="{9CAD9CD0-9C52-4F61-BD86-02CF80A3B6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57" y="117544"/>
            <a:ext cx="7039487" cy="6858000"/>
          </a:xfrm>
          <a:prstGeom prst="rect">
            <a:avLst/>
          </a:prstGeom>
        </p:spPr>
      </p:pic>
      <p:sp>
        <p:nvSpPr>
          <p:cNvPr id="23" name="Oblačić za misli: oblak 22">
            <a:extLst>
              <a:ext uri="{FF2B5EF4-FFF2-40B4-BE49-F238E27FC236}">
                <a16:creationId xmlns:a16="http://schemas.microsoft.com/office/drawing/2014/main" id="{61800A9F-5CCE-4C3F-900F-065DD7FD52B2}"/>
              </a:ext>
            </a:extLst>
          </p:cNvPr>
          <p:cNvSpPr/>
          <p:nvPr/>
        </p:nvSpPr>
        <p:spPr>
          <a:xfrm>
            <a:off x="3887175" y="165703"/>
            <a:ext cx="2516895" cy="1835330"/>
          </a:xfrm>
          <a:prstGeom prst="cloudCallout">
            <a:avLst>
              <a:gd name="adj1" fmla="val 92049"/>
              <a:gd name="adj2" fmla="val 598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bauk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B3D6B3CD-4A7F-4B35-8F5E-3136A597A37F}"/>
              </a:ext>
            </a:extLst>
          </p:cNvPr>
          <p:cNvSpPr txBox="1"/>
          <p:nvPr/>
        </p:nvSpPr>
        <p:spPr>
          <a:xfrm>
            <a:off x="4439742" y="621703"/>
            <a:ext cx="17034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/>
              <a:t>Gradivo iz jezika uopće nije bauk. 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AF8E2062-280E-4507-8868-FFF3B970CBAC}"/>
              </a:ext>
            </a:extLst>
          </p:cNvPr>
          <p:cNvSpPr txBox="1"/>
          <p:nvPr/>
        </p:nvSpPr>
        <p:spPr>
          <a:xfrm>
            <a:off x="674318" y="3581550"/>
            <a:ext cx="33280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/>
              <a:t>Eva </a:t>
            </a:r>
            <a:r>
              <a:rPr lang="hr-HR" b="1" dirty="0" err="1"/>
              <a:t>Plavetic</a:t>
            </a:r>
            <a:r>
              <a:rPr lang="hr-HR" b="1" dirty="0"/>
              <a:t>, 8.c (10. mjesto)</a:t>
            </a:r>
          </a:p>
          <a:p>
            <a:endParaRPr lang="hr-HR" b="1" dirty="0"/>
          </a:p>
          <a:p>
            <a:r>
              <a:rPr lang="hr-HR" b="1" dirty="0" err="1"/>
              <a:t>Masha</a:t>
            </a:r>
            <a:r>
              <a:rPr lang="hr-HR" b="1" dirty="0"/>
              <a:t> Lily </a:t>
            </a:r>
            <a:r>
              <a:rPr lang="hr-HR" b="1" dirty="0" err="1"/>
              <a:t>Jokic</a:t>
            </a:r>
            <a:r>
              <a:rPr lang="hr-HR" b="1" dirty="0"/>
              <a:t>, 8.c (18. mjesto)</a:t>
            </a: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id="{69966147-6210-4728-8A64-C167777E2F6C}"/>
              </a:ext>
            </a:extLst>
          </p:cNvPr>
          <p:cNvSpPr txBox="1"/>
          <p:nvPr/>
        </p:nvSpPr>
        <p:spPr>
          <a:xfrm>
            <a:off x="736525" y="5522844"/>
            <a:ext cx="294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Vita </a:t>
            </a:r>
            <a:r>
              <a:rPr lang="it-IT" b="1" dirty="0" err="1"/>
              <a:t>Kuharic</a:t>
            </a:r>
            <a:r>
              <a:rPr lang="it-IT" b="1" dirty="0"/>
              <a:t>, 8.a (15. </a:t>
            </a:r>
            <a:r>
              <a:rPr lang="it-IT" b="1" dirty="0" err="1"/>
              <a:t>mjesto</a:t>
            </a:r>
            <a:r>
              <a:rPr lang="it-IT" b="1" dirty="0"/>
              <a:t>)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76790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D7B41423-871E-4A87-B1EB-6598907E4E12}"/>
              </a:ext>
            </a:extLst>
          </p:cNvPr>
          <p:cNvSpPr/>
          <p:nvPr/>
        </p:nvSpPr>
        <p:spPr>
          <a:xfrm>
            <a:off x="-2125" y="-8051"/>
            <a:ext cx="12192000" cy="686429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B896338E-D55C-456A-ABF3-29FEF8911A32}"/>
              </a:ext>
            </a:extLst>
          </p:cNvPr>
          <p:cNvSpPr/>
          <p:nvPr/>
        </p:nvSpPr>
        <p:spPr>
          <a:xfrm>
            <a:off x="210566" y="985226"/>
            <a:ext cx="6073670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DAFD4628-083B-4980-B7FA-681B974276A1}"/>
              </a:ext>
            </a:extLst>
          </p:cNvPr>
          <p:cNvSpPr/>
          <p:nvPr/>
        </p:nvSpPr>
        <p:spPr>
          <a:xfrm>
            <a:off x="210566" y="4725144"/>
            <a:ext cx="6044856" cy="20002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0D61BE10-C7F5-4B3A-8935-A11F2B827B0F}"/>
              </a:ext>
            </a:extLst>
          </p:cNvPr>
          <p:cNvSpPr txBox="1"/>
          <p:nvPr/>
        </p:nvSpPr>
        <p:spPr>
          <a:xfrm>
            <a:off x="545465" y="355393"/>
            <a:ext cx="468827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hr-HR" sz="2400" b="1" dirty="0"/>
              <a:t> LIDRANO – </a:t>
            </a:r>
            <a:r>
              <a:rPr lang="hr-HR" sz="2400" b="1" u="sng" dirty="0"/>
              <a:t>DRŽAVNO  2019./2020.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A2F1F37E-8D64-4E12-9BAC-AC642E44D30A}"/>
              </a:ext>
            </a:extLst>
          </p:cNvPr>
          <p:cNvSpPr txBox="1"/>
          <p:nvPr/>
        </p:nvSpPr>
        <p:spPr>
          <a:xfrm>
            <a:off x="334637" y="1077061"/>
            <a:ext cx="582552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u="sng" dirty="0"/>
              <a:t>RADIJSKA EMISIJA </a:t>
            </a:r>
            <a:r>
              <a:rPr lang="hr-HR" b="1" dirty="0"/>
              <a:t>„Zatvori usta i reci”</a:t>
            </a:r>
          </a:p>
          <a:p>
            <a:endParaRPr lang="hr-HR" b="1" dirty="0"/>
          </a:p>
          <a:p>
            <a:r>
              <a:rPr lang="hr-HR" b="1" dirty="0"/>
              <a:t>Učenici: Anja </a:t>
            </a:r>
            <a:r>
              <a:rPr lang="hr-HR" b="1" dirty="0" err="1"/>
              <a:t>Filko</a:t>
            </a:r>
            <a:r>
              <a:rPr lang="hr-HR" b="1" dirty="0"/>
              <a:t>, Miran Vojvodić, Ana </a:t>
            </a:r>
            <a:r>
              <a:rPr lang="hr-HR" b="1" dirty="0" err="1"/>
              <a:t>Sekušak</a:t>
            </a:r>
            <a:r>
              <a:rPr lang="hr-HR" b="1" dirty="0"/>
              <a:t>, </a:t>
            </a:r>
          </a:p>
          <a:p>
            <a:r>
              <a:rPr lang="hr-HR" b="1" dirty="0"/>
              <a:t>Miho </a:t>
            </a:r>
            <a:r>
              <a:rPr lang="hr-HR" b="1" dirty="0" err="1"/>
              <a:t>Šetefelić</a:t>
            </a:r>
            <a:r>
              <a:rPr lang="hr-HR" b="1" dirty="0"/>
              <a:t>, Petar Capan, Tena </a:t>
            </a:r>
            <a:r>
              <a:rPr lang="hr-HR" b="1" dirty="0" err="1"/>
              <a:t>Čarnohorski</a:t>
            </a:r>
            <a:r>
              <a:rPr lang="hr-HR" b="1" dirty="0"/>
              <a:t>.</a:t>
            </a:r>
          </a:p>
          <a:p>
            <a:endParaRPr lang="hr-HR" b="1" dirty="0"/>
          </a:p>
          <a:p>
            <a:r>
              <a:rPr lang="hr-HR" b="1" dirty="0"/>
              <a:t>Marina </a:t>
            </a:r>
            <a:r>
              <a:rPr lang="hr-HR" b="1" dirty="0" err="1"/>
              <a:t>Zlatarić</a:t>
            </a:r>
            <a:r>
              <a:rPr lang="hr-HR" b="1" dirty="0"/>
              <a:t>, prof.</a:t>
            </a:r>
          </a:p>
          <a:p>
            <a:endParaRPr lang="hr-HR" b="1" dirty="0"/>
          </a:p>
          <a:p>
            <a:r>
              <a:rPr lang="hr-HR" b="1" dirty="0"/>
              <a:t>Poveznica:</a:t>
            </a:r>
          </a:p>
          <a:p>
            <a:r>
              <a:rPr lang="hr-HR" b="1" dirty="0">
                <a:hlinkClick r:id="rId2"/>
              </a:rPr>
              <a:t>https://meduza.carnet.hr/index.php/media/watch/18367</a:t>
            </a:r>
            <a:endParaRPr lang="hr-HR" b="1" dirty="0"/>
          </a:p>
          <a:p>
            <a:endParaRPr lang="hr-HR" b="1" dirty="0"/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844DA9CF-F1C2-4DF6-B5E9-747E91A06D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8087" y="350406"/>
            <a:ext cx="5116837" cy="3779039"/>
          </a:xfrm>
          <a:prstGeom prst="rect">
            <a:avLst/>
          </a:prstGeom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id="{3D9C9633-30A2-43F9-A71D-C9C35382F6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505" y="132572"/>
            <a:ext cx="1383968" cy="1469701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7844FB91-8B19-480E-B0A3-F42711B77F36}"/>
              </a:ext>
            </a:extLst>
          </p:cNvPr>
          <p:cNvSpPr/>
          <p:nvPr/>
        </p:nvSpPr>
        <p:spPr>
          <a:xfrm>
            <a:off x="545465" y="4070583"/>
            <a:ext cx="4829806" cy="4544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83CC24D7-E0A9-45F2-834F-D4FA500F4823}"/>
              </a:ext>
            </a:extLst>
          </p:cNvPr>
          <p:cNvSpPr txBox="1"/>
          <p:nvPr/>
        </p:nvSpPr>
        <p:spPr>
          <a:xfrm>
            <a:off x="545465" y="4050264"/>
            <a:ext cx="51555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/>
              <a:t>LIDRANO – </a:t>
            </a:r>
            <a:r>
              <a:rPr lang="hr-HR" sz="2400" b="1" u="sng" dirty="0"/>
              <a:t>ŽUPANIJSKO 2020./2021.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26B63CDD-B877-437C-A0F9-1725D2B3B0EC}"/>
              </a:ext>
            </a:extLst>
          </p:cNvPr>
          <p:cNvSpPr txBox="1"/>
          <p:nvPr/>
        </p:nvSpPr>
        <p:spPr>
          <a:xfrm>
            <a:off x="423735" y="4848123"/>
            <a:ext cx="351168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u="sng" dirty="0"/>
              <a:t>SAMOSTALNI SCENSKI NASTUP</a:t>
            </a:r>
          </a:p>
          <a:p>
            <a:r>
              <a:rPr lang="hr-HR" b="1" dirty="0"/>
              <a:t> </a:t>
            </a:r>
          </a:p>
          <a:p>
            <a:r>
              <a:rPr lang="hr-HR" b="1" dirty="0"/>
              <a:t>            </a:t>
            </a:r>
            <a:r>
              <a:rPr lang="hr-HR" b="1" dirty="0" smtClean="0"/>
              <a:t>Lucija </a:t>
            </a:r>
            <a:r>
              <a:rPr lang="hr-HR" b="1" dirty="0" err="1" smtClean="0"/>
              <a:t>Segedi</a:t>
            </a:r>
            <a:r>
              <a:rPr lang="hr-HR" b="1" dirty="0" smtClean="0"/>
              <a:t>, </a:t>
            </a:r>
            <a:r>
              <a:rPr lang="hr-HR" b="1" dirty="0"/>
              <a:t>7.b</a:t>
            </a:r>
          </a:p>
          <a:p>
            <a:r>
              <a:rPr lang="hr-HR" b="1" dirty="0"/>
              <a:t>   (Slijepa ulica, Ivana Bodrožić)</a:t>
            </a:r>
          </a:p>
          <a:p>
            <a:endParaRPr lang="hr-HR" b="1" dirty="0"/>
          </a:p>
          <a:p>
            <a:r>
              <a:rPr lang="hr-HR" b="1" dirty="0"/>
              <a:t>           Irena </a:t>
            </a:r>
            <a:r>
              <a:rPr lang="hr-HR" b="1" dirty="0" err="1"/>
              <a:t>Kavajin</a:t>
            </a:r>
            <a:r>
              <a:rPr lang="hr-HR" b="1" dirty="0"/>
              <a:t>, prof.</a:t>
            </a:r>
          </a:p>
        </p:txBody>
      </p:sp>
      <p:pic>
        <p:nvPicPr>
          <p:cNvPr id="22" name="Slika 21" descr="Slika na kojoj se prikazuje mikrofon&#10;&#10;Opis je automatski generiran">
            <a:extLst>
              <a:ext uri="{FF2B5EF4-FFF2-40B4-BE49-F238E27FC236}">
                <a16:creationId xmlns:a16="http://schemas.microsoft.com/office/drawing/2014/main" id="{05AD832E-D7B1-4A43-AAD0-2C3E64FBC6C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744" y="1387383"/>
            <a:ext cx="2349125" cy="1646223"/>
          </a:xfrm>
          <a:prstGeom prst="rect">
            <a:avLst/>
          </a:prstGeom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id="{A2B5237B-DEF5-413A-93E1-5D21ECD9DDB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843" y="3625475"/>
            <a:ext cx="5558459" cy="3146933"/>
          </a:xfrm>
          <a:prstGeom prst="rect">
            <a:avLst/>
          </a:prstGeom>
        </p:spPr>
      </p:pic>
      <p:pic>
        <p:nvPicPr>
          <p:cNvPr id="27" name="Slika 26">
            <a:extLst>
              <a:ext uri="{FF2B5EF4-FFF2-40B4-BE49-F238E27FC236}">
                <a16:creationId xmlns:a16="http://schemas.microsoft.com/office/drawing/2014/main" id="{C29B71CC-A438-4E2A-8ABC-8231BB407BD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661" y="4147784"/>
            <a:ext cx="1288822" cy="2577644"/>
          </a:xfrm>
          <a:prstGeom prst="rect">
            <a:avLst/>
          </a:prstGeom>
        </p:spPr>
      </p:pic>
      <p:pic>
        <p:nvPicPr>
          <p:cNvPr id="29" name="Slika 28">
            <a:extLst>
              <a:ext uri="{FF2B5EF4-FFF2-40B4-BE49-F238E27FC236}">
                <a16:creationId xmlns:a16="http://schemas.microsoft.com/office/drawing/2014/main" id="{B22187D0-33B6-466A-ACD2-D1D2938798F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261" y="4988197"/>
            <a:ext cx="2386884" cy="158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0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D7B41423-871E-4A87-B1EB-6598907E4E12}"/>
              </a:ext>
            </a:extLst>
          </p:cNvPr>
          <p:cNvSpPr/>
          <p:nvPr/>
        </p:nvSpPr>
        <p:spPr>
          <a:xfrm>
            <a:off x="0" y="-6296"/>
            <a:ext cx="12192000" cy="6864296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E64AAA6B-41B8-4A18-B6E8-DDFA4230FD4E}"/>
              </a:ext>
            </a:extLst>
          </p:cNvPr>
          <p:cNvSpPr/>
          <p:nvPr/>
        </p:nvSpPr>
        <p:spPr>
          <a:xfrm>
            <a:off x="753626" y="273237"/>
            <a:ext cx="4804259" cy="480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B896338E-D55C-456A-ABF3-29FEF8911A32}"/>
              </a:ext>
            </a:extLst>
          </p:cNvPr>
          <p:cNvSpPr/>
          <p:nvPr/>
        </p:nvSpPr>
        <p:spPr>
          <a:xfrm>
            <a:off x="211621" y="898629"/>
            <a:ext cx="5898328" cy="207741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DAFD4628-083B-4980-B7FA-681B974276A1}"/>
              </a:ext>
            </a:extLst>
          </p:cNvPr>
          <p:cNvSpPr/>
          <p:nvPr/>
        </p:nvSpPr>
        <p:spPr>
          <a:xfrm>
            <a:off x="6430093" y="4626528"/>
            <a:ext cx="5637402" cy="208890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0D61BE10-C7F5-4B3A-8935-A11F2B827B0F}"/>
              </a:ext>
            </a:extLst>
          </p:cNvPr>
          <p:cNvSpPr txBox="1"/>
          <p:nvPr/>
        </p:nvSpPr>
        <p:spPr>
          <a:xfrm>
            <a:off x="753626" y="292458"/>
            <a:ext cx="4889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/>
              <a:t>LIDRANO – </a:t>
            </a:r>
            <a:r>
              <a:rPr lang="hr-HR" sz="2400" b="1" u="sng" dirty="0"/>
              <a:t>ŽUPANIJSKO 2020./2021.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9ED1192-A64A-490E-A059-1CD20292D46F}"/>
              </a:ext>
            </a:extLst>
          </p:cNvPr>
          <p:cNvSpPr txBox="1"/>
          <p:nvPr/>
        </p:nvSpPr>
        <p:spPr>
          <a:xfrm>
            <a:off x="229622" y="954483"/>
            <a:ext cx="5713036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000" b="1" u="sng" dirty="0"/>
              <a:t>SAMOSTALNI LITERARNI RAD</a:t>
            </a:r>
          </a:p>
          <a:p>
            <a:pPr algn="ctr"/>
            <a:r>
              <a:rPr lang="hr-HR" b="1" i="1" dirty="0"/>
              <a:t>Slikanje riječima</a:t>
            </a:r>
            <a:r>
              <a:rPr lang="hr-HR" b="1" dirty="0"/>
              <a:t>, Grga </a:t>
            </a:r>
            <a:r>
              <a:rPr lang="hr-HR" b="1" dirty="0" err="1"/>
              <a:t>Nježic</a:t>
            </a:r>
            <a:r>
              <a:rPr lang="hr-HR" b="1" dirty="0"/>
              <a:t>, 8.a</a:t>
            </a:r>
          </a:p>
          <a:p>
            <a:pPr algn="ctr"/>
            <a:endParaRPr lang="hr-HR" b="1" dirty="0"/>
          </a:p>
          <a:p>
            <a:pPr algn="ctr"/>
            <a:r>
              <a:rPr lang="hr-HR" sz="2000" b="1" u="sng" dirty="0"/>
              <a:t>SAMOSTALNI NOVINARSKI RAD</a:t>
            </a:r>
          </a:p>
          <a:p>
            <a:pPr algn="ctr"/>
            <a:r>
              <a:rPr lang="pl-PL" b="1" i="1" dirty="0"/>
              <a:t>Nemoguće postaje mogućim kod prof. Erin</a:t>
            </a:r>
            <a:r>
              <a:rPr lang="pl-PL" b="1" dirty="0"/>
              <a:t>, Dan Kuhar, 8.c  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471F54F9-A034-4D61-B063-FF1606DFEA86}"/>
              </a:ext>
            </a:extLst>
          </p:cNvPr>
          <p:cNvSpPr txBox="1"/>
          <p:nvPr/>
        </p:nvSpPr>
        <p:spPr>
          <a:xfrm>
            <a:off x="6411255" y="4780674"/>
            <a:ext cx="56750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b="1" i="1" dirty="0"/>
              <a:t>Korak po korak</a:t>
            </a:r>
            <a:r>
              <a:rPr lang="hr-HR" b="1" dirty="0"/>
              <a:t>, Ema Šoštarić, 7.a –Irena </a:t>
            </a:r>
            <a:r>
              <a:rPr lang="hr-HR" b="1" dirty="0" err="1"/>
              <a:t>Kavajin</a:t>
            </a:r>
            <a:r>
              <a:rPr lang="hr-HR" b="1" dirty="0"/>
              <a:t>, prof.</a:t>
            </a:r>
          </a:p>
          <a:p>
            <a:pPr algn="ctr"/>
            <a:endParaRPr lang="hr-HR" b="1" dirty="0"/>
          </a:p>
          <a:p>
            <a:pPr algn="ctr"/>
            <a:r>
              <a:rPr lang="hr-HR" b="1" i="1" dirty="0"/>
              <a:t>Kako preživjeti online</a:t>
            </a:r>
            <a:r>
              <a:rPr lang="hr-HR" b="1" dirty="0"/>
              <a:t>, </a:t>
            </a:r>
            <a:r>
              <a:rPr lang="hr-HR" b="1" dirty="0" smtClean="0"/>
              <a:t>D. L., </a:t>
            </a:r>
            <a:r>
              <a:rPr lang="hr-HR" b="1" dirty="0"/>
              <a:t>8.a - Štefanija Turković, prof.</a:t>
            </a:r>
          </a:p>
          <a:p>
            <a:pPr algn="ctr"/>
            <a:endParaRPr lang="hr-HR" b="1" dirty="0"/>
          </a:p>
          <a:p>
            <a:pPr algn="ctr"/>
            <a:r>
              <a:rPr lang="hr-HR" b="1" i="1" dirty="0"/>
              <a:t>Start mašte</a:t>
            </a:r>
            <a:r>
              <a:rPr lang="hr-HR" b="1" dirty="0"/>
              <a:t>, Lara Kokanović, 6.a – Marina </a:t>
            </a:r>
            <a:r>
              <a:rPr lang="hr-HR" b="1" dirty="0" err="1"/>
              <a:t>Zlatarić</a:t>
            </a:r>
            <a:r>
              <a:rPr lang="hr-HR" b="1" dirty="0"/>
              <a:t>, prof. </a:t>
            </a: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67BBCCB3-6347-4C32-8E26-7168D28685F6}"/>
              </a:ext>
            </a:extLst>
          </p:cNvPr>
          <p:cNvSpPr/>
          <p:nvPr/>
        </p:nvSpPr>
        <p:spPr>
          <a:xfrm>
            <a:off x="211621" y="3197677"/>
            <a:ext cx="5888271" cy="35259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CC1D94DA-67DC-4DB8-B00E-D0FC2DB286AA}"/>
              </a:ext>
            </a:extLst>
          </p:cNvPr>
          <p:cNvSpPr txBox="1"/>
          <p:nvPr/>
        </p:nvSpPr>
        <p:spPr>
          <a:xfrm>
            <a:off x="240040" y="3258654"/>
            <a:ext cx="5390418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000" b="1" u="sng" dirty="0"/>
              <a:t>SAMOSTALNI LITERARNI RAD</a:t>
            </a:r>
          </a:p>
          <a:p>
            <a:pPr algn="ctr"/>
            <a:r>
              <a:rPr lang="hr-HR" b="1" i="1" dirty="0"/>
              <a:t>Kapljica</a:t>
            </a:r>
            <a:r>
              <a:rPr lang="hr-HR" b="1" dirty="0"/>
              <a:t>, Lana Zeljko, 8.d</a:t>
            </a:r>
          </a:p>
          <a:p>
            <a:pPr algn="ctr"/>
            <a:endParaRPr lang="hr-HR" b="1" dirty="0"/>
          </a:p>
          <a:p>
            <a:pPr algn="ctr"/>
            <a:r>
              <a:rPr lang="hr-HR" sz="2000" b="1" u="sng" dirty="0"/>
              <a:t>SAMOSTALNI NOVINARSKI RAD</a:t>
            </a:r>
          </a:p>
          <a:p>
            <a:pPr algn="ctr"/>
            <a:r>
              <a:rPr lang="hr-HR" b="1" i="1" dirty="0"/>
              <a:t>Glas nije za šutnju</a:t>
            </a:r>
            <a:r>
              <a:rPr lang="hr-HR" b="1" dirty="0"/>
              <a:t>, Lana Zeljko 8.d</a:t>
            </a:r>
          </a:p>
          <a:p>
            <a:pPr algn="ctr"/>
            <a:endParaRPr lang="hr-HR" b="1" dirty="0"/>
          </a:p>
          <a:p>
            <a:pPr algn="ctr"/>
            <a:r>
              <a:rPr lang="hr-HR" sz="2000" b="1" u="sng" dirty="0"/>
              <a:t>RADIJSKA EMISIJA</a:t>
            </a:r>
          </a:p>
          <a:p>
            <a:pPr algn="ctr"/>
            <a:r>
              <a:rPr lang="hr-HR" b="1" i="1" dirty="0"/>
              <a:t>Zatvori usta i reci – Svatko vrti svoju priču</a:t>
            </a:r>
          </a:p>
          <a:p>
            <a:pPr algn="ctr"/>
            <a:r>
              <a:rPr lang="hr-HR" b="1" dirty="0" err="1"/>
              <a:t>Šestaši</a:t>
            </a:r>
            <a:r>
              <a:rPr lang="hr-HR" b="1" dirty="0"/>
              <a:t>: Anja </a:t>
            </a:r>
            <a:r>
              <a:rPr lang="hr-HR" b="1" dirty="0" err="1"/>
              <a:t>Filko</a:t>
            </a:r>
            <a:r>
              <a:rPr lang="hr-HR" b="1" dirty="0"/>
              <a:t>, Ana </a:t>
            </a:r>
            <a:r>
              <a:rPr lang="hr-HR" b="1" dirty="0" err="1"/>
              <a:t>Sekušak</a:t>
            </a:r>
            <a:r>
              <a:rPr lang="hr-HR" b="1" dirty="0"/>
              <a:t>, Miran Vojvodić, Petar Capan, Miho </a:t>
            </a:r>
            <a:r>
              <a:rPr lang="hr-HR" b="1" dirty="0" err="1"/>
              <a:t>Štefelić</a:t>
            </a:r>
            <a:r>
              <a:rPr lang="hr-HR" b="1" dirty="0"/>
              <a:t>, Borna </a:t>
            </a:r>
            <a:r>
              <a:rPr lang="hr-HR" b="1" dirty="0" err="1"/>
              <a:t>Mrnjac</a:t>
            </a:r>
            <a:r>
              <a:rPr lang="hr-HR" b="1" dirty="0"/>
              <a:t>.</a:t>
            </a:r>
            <a:r>
              <a:rPr lang="hr-HR" b="1" dirty="0">
                <a:solidFill>
                  <a:srgbClr val="FF0000"/>
                </a:solidFill>
              </a:rPr>
              <a:t> </a:t>
            </a:r>
          </a:p>
          <a:p>
            <a:pPr algn="ctr"/>
            <a:endParaRPr lang="hr-HR" b="1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A2F1F37E-8D64-4E12-9BAC-AC642E44D30A}"/>
              </a:ext>
            </a:extLst>
          </p:cNvPr>
          <p:cNvSpPr txBox="1"/>
          <p:nvPr/>
        </p:nvSpPr>
        <p:spPr>
          <a:xfrm>
            <a:off x="1785630" y="2585846"/>
            <a:ext cx="2950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/>
              <a:t>Štefanija Turković, prof.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970FF468-7967-4ED0-BBEE-7486C22A1AA4}"/>
              </a:ext>
            </a:extLst>
          </p:cNvPr>
          <p:cNvSpPr txBox="1"/>
          <p:nvPr/>
        </p:nvSpPr>
        <p:spPr>
          <a:xfrm>
            <a:off x="1922440" y="6346097"/>
            <a:ext cx="29201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/>
              <a:t>Marina </a:t>
            </a:r>
            <a:r>
              <a:rPr lang="hr-HR" b="1" dirty="0" err="1"/>
              <a:t>Zlatarić</a:t>
            </a:r>
            <a:r>
              <a:rPr lang="hr-HR" b="1" dirty="0"/>
              <a:t>, prof.</a:t>
            </a:r>
          </a:p>
        </p:txBody>
      </p:sp>
      <p:pic>
        <p:nvPicPr>
          <p:cNvPr id="20" name="Slika 19" descr="Slika na kojoj se prikazuje noćno nebo&#10;&#10;Opis je automatski generiran">
            <a:extLst>
              <a:ext uri="{FF2B5EF4-FFF2-40B4-BE49-F238E27FC236}">
                <a16:creationId xmlns:a16="http://schemas.microsoft.com/office/drawing/2014/main" id="{E2A14FC1-5E39-4F5B-82BF-FCF994D17F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433" y="485306"/>
            <a:ext cx="5684409" cy="3268535"/>
          </a:xfrm>
          <a:prstGeom prst="rect">
            <a:avLst/>
          </a:prstGeom>
        </p:spPr>
      </p:pic>
      <p:sp>
        <p:nvSpPr>
          <p:cNvPr id="29" name="TekstniOkvir 28">
            <a:extLst>
              <a:ext uri="{FF2B5EF4-FFF2-40B4-BE49-F238E27FC236}">
                <a16:creationId xmlns:a16="http://schemas.microsoft.com/office/drawing/2014/main" id="{3281D5E5-744A-4C55-A982-9C5B48854806}"/>
              </a:ext>
            </a:extLst>
          </p:cNvPr>
          <p:cNvSpPr txBox="1"/>
          <p:nvPr/>
        </p:nvSpPr>
        <p:spPr>
          <a:xfrm rot="12132776">
            <a:off x="7617022" y="2727991"/>
            <a:ext cx="2114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Mašta može svašta.</a:t>
            </a: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id="{24A0334F-0A6B-4FA0-BC9F-986752914D2B}"/>
              </a:ext>
            </a:extLst>
          </p:cNvPr>
          <p:cNvSpPr txBox="1"/>
          <p:nvPr/>
        </p:nvSpPr>
        <p:spPr>
          <a:xfrm rot="12140003">
            <a:off x="7298179" y="2939863"/>
            <a:ext cx="2114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Mašta može svašta.</a:t>
            </a:r>
          </a:p>
        </p:txBody>
      </p:sp>
      <p:sp>
        <p:nvSpPr>
          <p:cNvPr id="35" name="TekstniOkvir 34">
            <a:extLst>
              <a:ext uri="{FF2B5EF4-FFF2-40B4-BE49-F238E27FC236}">
                <a16:creationId xmlns:a16="http://schemas.microsoft.com/office/drawing/2014/main" id="{93AD0739-1F92-46B7-8C84-B61A528132B9}"/>
              </a:ext>
            </a:extLst>
          </p:cNvPr>
          <p:cNvSpPr txBox="1"/>
          <p:nvPr/>
        </p:nvSpPr>
        <p:spPr>
          <a:xfrm rot="12237094">
            <a:off x="9070616" y="2759827"/>
            <a:ext cx="860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Mašta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C4F8CA95-77DF-4391-A404-0A89C4081431}"/>
              </a:ext>
            </a:extLst>
          </p:cNvPr>
          <p:cNvSpPr txBox="1"/>
          <p:nvPr/>
        </p:nvSpPr>
        <p:spPr>
          <a:xfrm rot="12245879">
            <a:off x="8288815" y="2403148"/>
            <a:ext cx="8204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 err="1">
                <a:solidFill>
                  <a:schemeClr val="bg1"/>
                </a:solidFill>
              </a:rPr>
              <a:t>mo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39" name="TekstniOkvir 38">
            <a:extLst>
              <a:ext uri="{FF2B5EF4-FFF2-40B4-BE49-F238E27FC236}">
                <a16:creationId xmlns:a16="http://schemas.microsoft.com/office/drawing/2014/main" id="{A0CFFF11-5A6A-4C37-AF61-216A0B722E14}"/>
              </a:ext>
            </a:extLst>
          </p:cNvPr>
          <p:cNvSpPr txBox="1"/>
          <p:nvPr/>
        </p:nvSpPr>
        <p:spPr>
          <a:xfrm rot="12271058">
            <a:off x="9241458" y="2371251"/>
            <a:ext cx="3884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4B08D82B-FE7B-4F0E-B0BC-C64B69510D51}"/>
              </a:ext>
            </a:extLst>
          </p:cNvPr>
          <p:cNvSpPr/>
          <p:nvPr/>
        </p:nvSpPr>
        <p:spPr>
          <a:xfrm>
            <a:off x="6681797" y="3956000"/>
            <a:ext cx="4814804" cy="54542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TekstniOkvir 33">
            <a:extLst>
              <a:ext uri="{FF2B5EF4-FFF2-40B4-BE49-F238E27FC236}">
                <a16:creationId xmlns:a16="http://schemas.microsoft.com/office/drawing/2014/main" id="{903AF95A-F451-462A-B741-E3937D84A3B7}"/>
              </a:ext>
            </a:extLst>
          </p:cNvPr>
          <p:cNvSpPr txBox="1"/>
          <p:nvPr/>
        </p:nvSpPr>
        <p:spPr>
          <a:xfrm>
            <a:off x="6634764" y="4051191"/>
            <a:ext cx="50951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u="sng" dirty="0"/>
              <a:t>OPĆINSKO - POHVALJENI LITERARNI RADOVI</a:t>
            </a: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29FDAA33-6F50-4E15-8139-A287BCA948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65" y="980229"/>
            <a:ext cx="1376199" cy="1275135"/>
          </a:xfrm>
          <a:prstGeom prst="rect">
            <a:avLst/>
          </a:prstGeom>
        </p:spPr>
      </p:pic>
      <p:pic>
        <p:nvPicPr>
          <p:cNvPr id="38" name="Slika 37">
            <a:extLst>
              <a:ext uri="{FF2B5EF4-FFF2-40B4-BE49-F238E27FC236}">
                <a16:creationId xmlns:a16="http://schemas.microsoft.com/office/drawing/2014/main" id="{3320BA56-C3B8-4398-B491-C99FC98DE1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371" y="3648621"/>
            <a:ext cx="1540536" cy="1427403"/>
          </a:xfrm>
          <a:prstGeom prst="rect">
            <a:avLst/>
          </a:prstGeom>
        </p:spPr>
      </p:pic>
      <p:pic>
        <p:nvPicPr>
          <p:cNvPr id="17" name="Slika 16" descr="Slika na kojoj se prikazuje igračka, lutka&#10;&#10;Opis je automatski generiran">
            <a:extLst>
              <a:ext uri="{FF2B5EF4-FFF2-40B4-BE49-F238E27FC236}">
                <a16:creationId xmlns:a16="http://schemas.microsoft.com/office/drawing/2014/main" id="{7B12D984-B91D-40A1-88D7-55EE07EBCC0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659" y="109510"/>
            <a:ext cx="1854861" cy="370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6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5" grpId="0"/>
      <p:bldP spid="37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3A695A32-DC96-4485-B96D-FB32A730F4FE}"/>
              </a:ext>
            </a:extLst>
          </p:cNvPr>
          <p:cNvSpPr txBox="1"/>
          <p:nvPr/>
        </p:nvSpPr>
        <p:spPr>
          <a:xfrm>
            <a:off x="4797779" y="1660730"/>
            <a:ext cx="18091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/>
              <a:t>ŽUPANIJSKO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8C7BC862-E309-499D-A2AB-CD28A4AF7E36}"/>
              </a:ext>
            </a:extLst>
          </p:cNvPr>
          <p:cNvSpPr txBox="1"/>
          <p:nvPr/>
        </p:nvSpPr>
        <p:spPr>
          <a:xfrm>
            <a:off x="2567608" y="2348880"/>
            <a:ext cx="6269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/>
              <a:t>Natjecanja-izložbe učenika osnovnih i srednjih škola Grada Zagreba iz područja vizualnih umjetnosti i dizajna – LIK 2021.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26F52FEF-28E9-4B5E-99BD-3E22FBAE2249}"/>
              </a:ext>
            </a:extLst>
          </p:cNvPr>
          <p:cNvSpPr txBox="1"/>
          <p:nvPr/>
        </p:nvSpPr>
        <p:spPr>
          <a:xfrm>
            <a:off x="2423592" y="3221696"/>
            <a:ext cx="655272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/>
              <a:t>Učenice čiji su likovni radovi izloženi na županijskoj izložbi:</a:t>
            </a:r>
          </a:p>
          <a:p>
            <a:endParaRPr lang="hr-HR" sz="2000" b="1" dirty="0"/>
          </a:p>
          <a:p>
            <a:r>
              <a:rPr lang="hr-HR" sz="2000" b="1" dirty="0"/>
              <a:t>		Luna </a:t>
            </a:r>
            <a:r>
              <a:rPr lang="hr-HR" sz="2000" b="1" dirty="0" err="1"/>
              <a:t>Bakija</a:t>
            </a:r>
            <a:r>
              <a:rPr lang="hr-HR" sz="2000" b="1" dirty="0"/>
              <a:t>, 5. c</a:t>
            </a:r>
          </a:p>
          <a:p>
            <a:r>
              <a:rPr lang="hr-HR" sz="2000" b="1" dirty="0"/>
              <a:t>		Lucija Pašalić, 5. c</a:t>
            </a:r>
          </a:p>
          <a:p>
            <a:r>
              <a:rPr lang="hr-HR" sz="2000" b="1" dirty="0"/>
              <a:t>		Eva Šoštarić, 7. a</a:t>
            </a:r>
          </a:p>
          <a:p>
            <a:endParaRPr lang="hr-HR" sz="2000" b="1" dirty="0"/>
          </a:p>
          <a:p>
            <a:r>
              <a:rPr lang="hr-HR" sz="2000" b="1" dirty="0"/>
              <a:t>		Mirjana Sever, prof.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05B33C6-F657-49A8-A656-6E7096CF7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183"/>
            <a:ext cx="12192000" cy="6858000"/>
          </a:xfrm>
          <a:prstGeom prst="rect">
            <a:avLst/>
          </a:prstGeom>
          <a:ln w="57150">
            <a:solidFill>
              <a:srgbClr val="FFBDFF"/>
            </a:solidFill>
          </a:ln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86C87D92-372E-41EB-9989-1D2550486F26}"/>
              </a:ext>
            </a:extLst>
          </p:cNvPr>
          <p:cNvSpPr/>
          <p:nvPr/>
        </p:nvSpPr>
        <p:spPr>
          <a:xfrm>
            <a:off x="839416" y="2511254"/>
            <a:ext cx="3082208" cy="2664296"/>
          </a:xfrm>
          <a:prstGeom prst="rect">
            <a:avLst/>
          </a:prstGeom>
          <a:solidFill>
            <a:srgbClr val="FFBD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E2C242C-B750-4727-AD5F-905A498648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04" y="2639830"/>
            <a:ext cx="2415032" cy="2415032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23968982-3CE8-490D-8598-160786100859}"/>
              </a:ext>
            </a:extLst>
          </p:cNvPr>
          <p:cNvSpPr/>
          <p:nvPr/>
        </p:nvSpPr>
        <p:spPr>
          <a:xfrm>
            <a:off x="7536160" y="1230639"/>
            <a:ext cx="1809134" cy="491514"/>
          </a:xfrm>
          <a:prstGeom prst="rect">
            <a:avLst/>
          </a:prstGeom>
          <a:solidFill>
            <a:srgbClr val="FFBD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3820D483-D4AD-4457-9BAA-9946FE261ED8}"/>
              </a:ext>
            </a:extLst>
          </p:cNvPr>
          <p:cNvSpPr/>
          <p:nvPr/>
        </p:nvSpPr>
        <p:spPr>
          <a:xfrm>
            <a:off x="5690750" y="2156092"/>
            <a:ext cx="5926887" cy="3357489"/>
          </a:xfrm>
          <a:prstGeom prst="rect">
            <a:avLst/>
          </a:prstGeom>
          <a:solidFill>
            <a:srgbClr val="FFBD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F96948A1-69A5-4F0C-965E-09F1B29C70F4}"/>
              </a:ext>
            </a:extLst>
          </p:cNvPr>
          <p:cNvSpPr txBox="1"/>
          <p:nvPr/>
        </p:nvSpPr>
        <p:spPr>
          <a:xfrm>
            <a:off x="5694658" y="2348879"/>
            <a:ext cx="59190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/>
              <a:t>Natjecanja - izložbe učenika osnovnih i srednjih škola Grada </a:t>
            </a:r>
          </a:p>
          <a:p>
            <a:r>
              <a:rPr lang="hr-HR" b="1" dirty="0"/>
              <a:t>Zagreba iz područja vizualnih umjetnosti i dizajna – LIK 2021.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6585E8FB-2426-4184-9520-C3DE422BA96D}"/>
              </a:ext>
            </a:extLst>
          </p:cNvPr>
          <p:cNvSpPr txBox="1"/>
          <p:nvPr/>
        </p:nvSpPr>
        <p:spPr>
          <a:xfrm>
            <a:off x="5744669" y="3262824"/>
            <a:ext cx="585950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/>
              <a:t>Učenice čiji su likovni radovi izloženi na županijskoj izložbi:</a:t>
            </a:r>
          </a:p>
          <a:p>
            <a:endParaRPr lang="hr-HR" b="1" dirty="0"/>
          </a:p>
          <a:p>
            <a:r>
              <a:rPr lang="hr-HR" b="1" dirty="0"/>
              <a:t>		</a:t>
            </a:r>
            <a:r>
              <a:rPr lang="hr-HR" b="1" dirty="0" smtClean="0"/>
              <a:t>Luna </a:t>
            </a:r>
            <a:r>
              <a:rPr lang="hr-HR" b="1" smtClean="0"/>
              <a:t>Bakija, </a:t>
            </a:r>
            <a:r>
              <a:rPr lang="hr-HR" b="1" dirty="0"/>
              <a:t>5.c</a:t>
            </a:r>
          </a:p>
          <a:p>
            <a:r>
              <a:rPr lang="hr-HR" b="1" dirty="0"/>
              <a:t>		Lucija Pašalić, 5.c</a:t>
            </a:r>
          </a:p>
          <a:p>
            <a:r>
              <a:rPr lang="hr-HR" b="1" dirty="0"/>
              <a:t>		Eva Šoštarić, 7.a</a:t>
            </a:r>
          </a:p>
          <a:p>
            <a:endParaRPr lang="hr-HR" b="1" dirty="0"/>
          </a:p>
          <a:p>
            <a:r>
              <a:rPr lang="hr-HR" b="1" dirty="0"/>
              <a:t>	                Mirjana Sever, prof.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457461F2-D5F5-45B8-AC1B-01C05BBEBA16}"/>
              </a:ext>
            </a:extLst>
          </p:cNvPr>
          <p:cNvSpPr txBox="1"/>
          <p:nvPr/>
        </p:nvSpPr>
        <p:spPr>
          <a:xfrm>
            <a:off x="7714428" y="1281185"/>
            <a:ext cx="18795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u="sng" dirty="0"/>
              <a:t>ŽUPANIJSKO</a:t>
            </a:r>
          </a:p>
        </p:txBody>
      </p:sp>
      <p:sp>
        <p:nvSpPr>
          <p:cNvPr id="19" name="Pravokutnik 18">
            <a:extLst>
              <a:ext uri="{FF2B5EF4-FFF2-40B4-BE49-F238E27FC236}">
                <a16:creationId xmlns:a16="http://schemas.microsoft.com/office/drawing/2014/main" id="{61E21F8B-A640-41D6-9142-1DAE43A0E592}"/>
              </a:ext>
            </a:extLst>
          </p:cNvPr>
          <p:cNvSpPr/>
          <p:nvPr/>
        </p:nvSpPr>
        <p:spPr>
          <a:xfrm>
            <a:off x="7066086" y="500444"/>
            <a:ext cx="2655414" cy="461665"/>
          </a:xfrm>
          <a:prstGeom prst="rect">
            <a:avLst/>
          </a:prstGeom>
          <a:solidFill>
            <a:srgbClr val="FFBD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85DACA10-26C6-448A-B5B4-7DA82C288623}"/>
              </a:ext>
            </a:extLst>
          </p:cNvPr>
          <p:cNvSpPr txBox="1"/>
          <p:nvPr/>
        </p:nvSpPr>
        <p:spPr>
          <a:xfrm>
            <a:off x="7082474" y="517578"/>
            <a:ext cx="27994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/>
              <a:t>LIKOVNA KULTURA</a:t>
            </a:r>
          </a:p>
        </p:txBody>
      </p:sp>
    </p:spTree>
    <p:extLst>
      <p:ext uri="{BB962C8B-B14F-4D97-AF65-F5344CB8AC3E}">
        <p14:creationId xmlns:p14="http://schemas.microsoft.com/office/powerpoint/2010/main" val="1092331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D7B41423-871E-4A87-B1EB-6598907E4E12}"/>
              </a:ext>
            </a:extLst>
          </p:cNvPr>
          <p:cNvSpPr/>
          <p:nvPr/>
        </p:nvSpPr>
        <p:spPr>
          <a:xfrm>
            <a:off x="0" y="-6296"/>
            <a:ext cx="12192000" cy="6864296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E64AAA6B-41B8-4A18-B6E8-DDFA4230FD4E}"/>
              </a:ext>
            </a:extLst>
          </p:cNvPr>
          <p:cNvSpPr/>
          <p:nvPr/>
        </p:nvSpPr>
        <p:spPr>
          <a:xfrm>
            <a:off x="222990" y="1982023"/>
            <a:ext cx="2425155" cy="63626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B896338E-D55C-456A-ABF3-29FEF8911A32}"/>
              </a:ext>
            </a:extLst>
          </p:cNvPr>
          <p:cNvSpPr/>
          <p:nvPr/>
        </p:nvSpPr>
        <p:spPr>
          <a:xfrm>
            <a:off x="233837" y="2817334"/>
            <a:ext cx="2623911" cy="53541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DAFD4628-083B-4980-B7FA-681B974276A1}"/>
              </a:ext>
            </a:extLst>
          </p:cNvPr>
          <p:cNvSpPr/>
          <p:nvPr/>
        </p:nvSpPr>
        <p:spPr>
          <a:xfrm>
            <a:off x="305145" y="3787968"/>
            <a:ext cx="2388512" cy="259336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0D61BE10-C7F5-4B3A-8935-A11F2B827B0F}"/>
              </a:ext>
            </a:extLst>
          </p:cNvPr>
          <p:cNvSpPr txBox="1"/>
          <p:nvPr/>
        </p:nvSpPr>
        <p:spPr>
          <a:xfrm>
            <a:off x="355447" y="2093489"/>
            <a:ext cx="21602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/>
              <a:t>ENGLESKI JEZIK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9ED1192-A64A-490E-A059-1CD20292D46F}"/>
              </a:ext>
            </a:extLst>
          </p:cNvPr>
          <p:cNvSpPr txBox="1"/>
          <p:nvPr/>
        </p:nvSpPr>
        <p:spPr>
          <a:xfrm>
            <a:off x="238560" y="2952638"/>
            <a:ext cx="26630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u="sng" dirty="0"/>
              <a:t>DRŽAVNO NATJECANJE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471F54F9-A034-4D61-B063-FF1606DFEA86}"/>
              </a:ext>
            </a:extLst>
          </p:cNvPr>
          <p:cNvSpPr txBox="1"/>
          <p:nvPr/>
        </p:nvSpPr>
        <p:spPr>
          <a:xfrm>
            <a:off x="16525" y="3974328"/>
            <a:ext cx="23885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b="1" dirty="0"/>
              <a:t>          Eva </a:t>
            </a:r>
            <a:r>
              <a:rPr lang="hr-HR" b="1" dirty="0" err="1"/>
              <a:t>Plavetić</a:t>
            </a:r>
            <a:r>
              <a:rPr lang="hr-HR" b="1" dirty="0"/>
              <a:t>, 8.c</a:t>
            </a:r>
          </a:p>
          <a:p>
            <a:pPr algn="ctr"/>
            <a:endParaRPr lang="hr-HR" b="1" dirty="0"/>
          </a:p>
          <a:p>
            <a:pPr algn="ctr"/>
            <a:r>
              <a:rPr lang="hr-HR" b="1" dirty="0"/>
              <a:t>        1. mjesto</a:t>
            </a:r>
          </a:p>
          <a:p>
            <a:pPr algn="ctr"/>
            <a:endParaRPr lang="hr-HR" b="1" dirty="0"/>
          </a:p>
          <a:p>
            <a:pPr algn="ctr"/>
            <a:r>
              <a:rPr lang="hr-HR" b="1" dirty="0"/>
              <a:t>        99/100 bodova</a:t>
            </a:r>
          </a:p>
          <a:p>
            <a:pPr algn="ctr"/>
            <a:endParaRPr lang="hr-HR" b="1" dirty="0"/>
          </a:p>
          <a:p>
            <a:pPr algn="ctr"/>
            <a:endParaRPr lang="hr-HR" b="1" dirty="0"/>
          </a:p>
          <a:p>
            <a:pPr algn="ctr"/>
            <a:r>
              <a:rPr lang="hr-HR" b="1" dirty="0"/>
              <a:t>        Luka </a:t>
            </a:r>
            <a:r>
              <a:rPr lang="hr-HR" b="1" dirty="0" err="1"/>
              <a:t>Rek</a:t>
            </a:r>
            <a:r>
              <a:rPr lang="hr-HR" b="1" dirty="0"/>
              <a:t>, prof.</a:t>
            </a: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67BBCCB3-6347-4C32-8E26-7168D28685F6}"/>
              </a:ext>
            </a:extLst>
          </p:cNvPr>
          <p:cNvSpPr/>
          <p:nvPr/>
        </p:nvSpPr>
        <p:spPr>
          <a:xfrm>
            <a:off x="3332371" y="2858171"/>
            <a:ext cx="2932325" cy="53541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8D0D9BEE-8744-4F7A-8447-31BD943DE1A0}"/>
              </a:ext>
            </a:extLst>
          </p:cNvPr>
          <p:cNvSpPr/>
          <p:nvPr/>
        </p:nvSpPr>
        <p:spPr>
          <a:xfrm>
            <a:off x="3553419" y="3763882"/>
            <a:ext cx="2380906" cy="259336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CC1D94DA-67DC-4DB8-B00E-D0FC2DB286AA}"/>
              </a:ext>
            </a:extLst>
          </p:cNvPr>
          <p:cNvSpPr txBox="1"/>
          <p:nvPr/>
        </p:nvSpPr>
        <p:spPr>
          <a:xfrm>
            <a:off x="3389087" y="2952638"/>
            <a:ext cx="30324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u="sng" dirty="0"/>
              <a:t>ŽUPANIJSKO NATJECANJE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9E0E668E-7CE3-46F9-8917-A5B9B24A8D3E}"/>
              </a:ext>
            </a:extLst>
          </p:cNvPr>
          <p:cNvSpPr txBox="1"/>
          <p:nvPr/>
        </p:nvSpPr>
        <p:spPr>
          <a:xfrm>
            <a:off x="3638756" y="4251327"/>
            <a:ext cx="23243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Masha Lily Jokić</a:t>
            </a:r>
            <a:r>
              <a:rPr lang="hr-HR" b="1" dirty="0"/>
              <a:t>, </a:t>
            </a:r>
            <a:r>
              <a:rPr lang="pt-BR" b="1" dirty="0"/>
              <a:t>8.c </a:t>
            </a:r>
            <a:endParaRPr lang="hr-HR" b="1" dirty="0"/>
          </a:p>
          <a:p>
            <a:endParaRPr lang="hr-HR" b="1" dirty="0"/>
          </a:p>
          <a:p>
            <a:r>
              <a:rPr lang="hr-HR" b="1" dirty="0"/>
              <a:t>    </a:t>
            </a:r>
            <a:r>
              <a:rPr lang="pt-BR" b="1" dirty="0"/>
              <a:t>Lana Zeljko</a:t>
            </a:r>
            <a:r>
              <a:rPr lang="hr-HR" b="1" dirty="0"/>
              <a:t>, </a:t>
            </a:r>
            <a:r>
              <a:rPr lang="pt-BR" b="1" dirty="0"/>
              <a:t>8.d</a:t>
            </a:r>
            <a:endParaRPr lang="hr-HR" b="1" dirty="0"/>
          </a:p>
          <a:p>
            <a:endParaRPr lang="hr-HR" b="1" dirty="0"/>
          </a:p>
          <a:p>
            <a:endParaRPr lang="pt-BR" b="1" dirty="0"/>
          </a:p>
          <a:p>
            <a:r>
              <a:rPr lang="hr-HR" b="1" dirty="0"/>
              <a:t>     Luka </a:t>
            </a:r>
            <a:r>
              <a:rPr lang="hr-HR" b="1" dirty="0" err="1"/>
              <a:t>Rek</a:t>
            </a:r>
            <a:r>
              <a:rPr lang="pt-BR" b="1" dirty="0"/>
              <a:t>, prof.</a:t>
            </a:r>
          </a:p>
        </p:txBody>
      </p:sp>
      <p:pic>
        <p:nvPicPr>
          <p:cNvPr id="8" name="Slika 7" descr="Slika na kojoj se prikazuje tekst&#10;&#10;Opis je automatski generiran">
            <a:extLst>
              <a:ext uri="{FF2B5EF4-FFF2-40B4-BE49-F238E27FC236}">
                <a16:creationId xmlns:a16="http://schemas.microsoft.com/office/drawing/2014/main" id="{B2600B1A-B385-4B7D-92AE-9A876DEBEC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087"/>
            <a:ext cx="12192000" cy="1737486"/>
          </a:xfrm>
          <a:prstGeom prst="rect">
            <a:avLst/>
          </a:prstGeom>
        </p:spPr>
      </p:pic>
      <p:sp>
        <p:nvSpPr>
          <p:cNvPr id="10" name="Pravokutnik 9">
            <a:extLst>
              <a:ext uri="{FF2B5EF4-FFF2-40B4-BE49-F238E27FC236}">
                <a16:creationId xmlns:a16="http://schemas.microsoft.com/office/drawing/2014/main" id="{759E66E2-3060-4E36-BBAF-BED976CE1877}"/>
              </a:ext>
            </a:extLst>
          </p:cNvPr>
          <p:cNvSpPr/>
          <p:nvPr/>
        </p:nvSpPr>
        <p:spPr>
          <a:xfrm>
            <a:off x="6744072" y="2420888"/>
            <a:ext cx="4968552" cy="396044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F34ED68C-9D5C-4DD2-8C05-AD8447E881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662" y="2945828"/>
            <a:ext cx="4307521" cy="287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02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Slika na kojoj se prikazuje tekst, školska ploča&#10;&#10;Opis je automatski generiran">
            <a:extLst>
              <a:ext uri="{FF2B5EF4-FFF2-40B4-BE49-F238E27FC236}">
                <a16:creationId xmlns:a16="http://schemas.microsoft.com/office/drawing/2014/main" id="{B502B9D9-857A-45C4-A3D5-08A4704605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</p:pic>
      <p:sp>
        <p:nvSpPr>
          <p:cNvPr id="14" name="Pravokutnik 13">
            <a:extLst>
              <a:ext uri="{FF2B5EF4-FFF2-40B4-BE49-F238E27FC236}">
                <a16:creationId xmlns:a16="http://schemas.microsoft.com/office/drawing/2014/main" id="{E1B9AF51-B4DC-4549-831A-93A67210C6F3}"/>
              </a:ext>
            </a:extLst>
          </p:cNvPr>
          <p:cNvSpPr/>
          <p:nvPr/>
        </p:nvSpPr>
        <p:spPr>
          <a:xfrm>
            <a:off x="555883" y="1054004"/>
            <a:ext cx="2662844" cy="51019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732BCE2E-41C6-4CCA-BC70-46B55A3D8C0D}"/>
              </a:ext>
            </a:extLst>
          </p:cNvPr>
          <p:cNvSpPr/>
          <p:nvPr/>
        </p:nvSpPr>
        <p:spPr>
          <a:xfrm>
            <a:off x="754641" y="3811316"/>
            <a:ext cx="2220417" cy="288432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id="{E1A5BEDC-195D-4458-BFCE-1D28C322AD8F}"/>
              </a:ext>
            </a:extLst>
          </p:cNvPr>
          <p:cNvSpPr/>
          <p:nvPr/>
        </p:nvSpPr>
        <p:spPr>
          <a:xfrm>
            <a:off x="263352" y="1758810"/>
            <a:ext cx="3336881" cy="194421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7582CC55-DFFA-4BB3-BE96-6BA05B8F0B66}"/>
              </a:ext>
            </a:extLst>
          </p:cNvPr>
          <p:cNvSpPr txBox="1"/>
          <p:nvPr/>
        </p:nvSpPr>
        <p:spPr>
          <a:xfrm>
            <a:off x="871252" y="387076"/>
            <a:ext cx="1944216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hr-HR" sz="2400" b="1" dirty="0"/>
              <a:t>MATEMATIKA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B2090D3C-2735-459F-9FE2-8929E417E332}"/>
              </a:ext>
            </a:extLst>
          </p:cNvPr>
          <p:cNvSpPr txBox="1"/>
          <p:nvPr/>
        </p:nvSpPr>
        <p:spPr>
          <a:xfrm>
            <a:off x="571655" y="1120068"/>
            <a:ext cx="2631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u="sng" dirty="0"/>
              <a:t>DRŽAVNO NATJECANJE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DA00F3EC-883B-47AB-9B90-B57A68C05CC7}"/>
              </a:ext>
            </a:extLst>
          </p:cNvPr>
          <p:cNvSpPr txBox="1"/>
          <p:nvPr/>
        </p:nvSpPr>
        <p:spPr>
          <a:xfrm>
            <a:off x="929348" y="2335659"/>
            <a:ext cx="1915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/>
              <a:t>Gabriel </a:t>
            </a:r>
            <a:r>
              <a:rPr lang="de-DE" b="1" dirty="0" err="1"/>
              <a:t>Katić</a:t>
            </a:r>
            <a:r>
              <a:rPr lang="de-DE" b="1" dirty="0"/>
              <a:t>, 5.d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0967D89F-8848-4825-B9D4-FFB36332C4E2}"/>
              </a:ext>
            </a:extLst>
          </p:cNvPr>
          <p:cNvSpPr txBox="1"/>
          <p:nvPr/>
        </p:nvSpPr>
        <p:spPr>
          <a:xfrm>
            <a:off x="359873" y="2720847"/>
            <a:ext cx="32403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	</a:t>
            </a:r>
            <a:r>
              <a:rPr lang="hr-HR" b="1" dirty="0"/>
              <a:t>1. mjesto</a:t>
            </a:r>
          </a:p>
          <a:p>
            <a:endParaRPr lang="hr-HR" b="1" dirty="0"/>
          </a:p>
          <a:p>
            <a:r>
              <a:rPr lang="hr-HR" b="1" dirty="0"/>
              <a:t>Marijana Grubišić </a:t>
            </a:r>
            <a:r>
              <a:rPr lang="hr-HR" b="1" dirty="0" err="1"/>
              <a:t>Sharma</a:t>
            </a:r>
            <a:r>
              <a:rPr lang="hr-HR" b="1" dirty="0"/>
              <a:t>, prof.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CC5A55B7-1B91-4F40-8BC8-CB2C3A308C6A}"/>
              </a:ext>
            </a:extLst>
          </p:cNvPr>
          <p:cNvSpPr txBox="1"/>
          <p:nvPr/>
        </p:nvSpPr>
        <p:spPr>
          <a:xfrm>
            <a:off x="999732" y="3929028"/>
            <a:ext cx="18542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u="sng" dirty="0"/>
              <a:t>(2020./2021.)</a:t>
            </a: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id="{364B0FB0-2833-4126-8B2E-E268CAA140DA}"/>
              </a:ext>
            </a:extLst>
          </p:cNvPr>
          <p:cNvSpPr txBox="1"/>
          <p:nvPr/>
        </p:nvSpPr>
        <p:spPr>
          <a:xfrm>
            <a:off x="918759" y="4488180"/>
            <a:ext cx="20227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/>
              <a:t>Luka </a:t>
            </a:r>
            <a:r>
              <a:rPr lang="hr-HR" b="1" dirty="0" err="1"/>
              <a:t>Sekušak</a:t>
            </a:r>
            <a:r>
              <a:rPr lang="hr-HR" b="1" dirty="0"/>
              <a:t> 8.b </a:t>
            </a:r>
          </a:p>
          <a:p>
            <a:endParaRPr lang="hr-HR" b="1" dirty="0"/>
          </a:p>
          <a:p>
            <a:r>
              <a:rPr lang="hr-HR" b="1" dirty="0"/>
              <a:t>Gabriel Katić, 6.d </a:t>
            </a: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id="{5D07FA1B-1B8A-43E0-800A-E10DE3654A78}"/>
              </a:ext>
            </a:extLst>
          </p:cNvPr>
          <p:cNvSpPr txBox="1"/>
          <p:nvPr/>
        </p:nvSpPr>
        <p:spPr>
          <a:xfrm>
            <a:off x="816664" y="5626709"/>
            <a:ext cx="22204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/>
              <a:t>Rezultati se očekuju.</a:t>
            </a:r>
          </a:p>
          <a:p>
            <a:endParaRPr lang="hr-HR" b="1" dirty="0"/>
          </a:p>
          <a:p>
            <a:r>
              <a:rPr lang="hr-HR" b="1" dirty="0"/>
              <a:t>  Ivica </a:t>
            </a:r>
            <a:r>
              <a:rPr lang="hr-HR" b="1" dirty="0" err="1"/>
              <a:t>Bagoje</a:t>
            </a:r>
            <a:r>
              <a:rPr lang="hr-HR" b="1" dirty="0"/>
              <a:t>, prof. </a:t>
            </a:r>
          </a:p>
        </p:txBody>
      </p:sp>
      <p:sp>
        <p:nvSpPr>
          <p:cNvPr id="34" name="TekstniOkvir 33">
            <a:extLst>
              <a:ext uri="{FF2B5EF4-FFF2-40B4-BE49-F238E27FC236}">
                <a16:creationId xmlns:a16="http://schemas.microsoft.com/office/drawing/2014/main" id="{5BDE5FF2-F96B-4F96-BEA7-F053798D29E1}"/>
              </a:ext>
            </a:extLst>
          </p:cNvPr>
          <p:cNvSpPr txBox="1"/>
          <p:nvPr/>
        </p:nvSpPr>
        <p:spPr>
          <a:xfrm>
            <a:off x="1095977" y="1910212"/>
            <a:ext cx="17492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u="sng" dirty="0"/>
              <a:t>(2019./2020.)</a:t>
            </a:r>
          </a:p>
        </p:txBody>
      </p:sp>
      <p:pic>
        <p:nvPicPr>
          <p:cNvPr id="36" name="Slika 35">
            <a:extLst>
              <a:ext uri="{FF2B5EF4-FFF2-40B4-BE49-F238E27FC236}">
                <a16:creationId xmlns:a16="http://schemas.microsoft.com/office/drawing/2014/main" id="{293CD5CF-2262-4A55-89EA-488EC00130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984" y="2314674"/>
            <a:ext cx="4559863" cy="322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04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D7B41423-871E-4A87-B1EB-6598907E4E12}"/>
              </a:ext>
            </a:extLst>
          </p:cNvPr>
          <p:cNvSpPr/>
          <p:nvPr/>
        </p:nvSpPr>
        <p:spPr>
          <a:xfrm>
            <a:off x="0" y="-53195"/>
            <a:ext cx="12192000" cy="333719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E64AAA6B-41B8-4A18-B6E8-DDFA4230FD4E}"/>
              </a:ext>
            </a:extLst>
          </p:cNvPr>
          <p:cNvSpPr/>
          <p:nvPr/>
        </p:nvSpPr>
        <p:spPr>
          <a:xfrm>
            <a:off x="1982786" y="159965"/>
            <a:ext cx="1743511" cy="496584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B896338E-D55C-456A-ABF3-29FEF8911A32}"/>
              </a:ext>
            </a:extLst>
          </p:cNvPr>
          <p:cNvSpPr/>
          <p:nvPr/>
        </p:nvSpPr>
        <p:spPr>
          <a:xfrm>
            <a:off x="1576410" y="1434844"/>
            <a:ext cx="2556260" cy="1728707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0D61BE10-C7F5-4B3A-8935-A11F2B827B0F}"/>
              </a:ext>
            </a:extLst>
          </p:cNvPr>
          <p:cNvSpPr txBox="1"/>
          <p:nvPr/>
        </p:nvSpPr>
        <p:spPr>
          <a:xfrm>
            <a:off x="2080577" y="159965"/>
            <a:ext cx="1872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</a:rPr>
              <a:t>BIOLOGIJA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9ED1192-A64A-490E-A059-1CD20292D46F}"/>
              </a:ext>
            </a:extLst>
          </p:cNvPr>
          <p:cNvSpPr txBox="1"/>
          <p:nvPr/>
        </p:nvSpPr>
        <p:spPr>
          <a:xfrm>
            <a:off x="1927308" y="1575381"/>
            <a:ext cx="223623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/>
              <a:t>  </a:t>
            </a:r>
            <a:r>
              <a:rPr lang="hr-HR" b="1" dirty="0">
                <a:solidFill>
                  <a:schemeClr val="bg1"/>
                </a:solidFill>
              </a:rPr>
              <a:t>Lara Lekić, 7.a</a:t>
            </a:r>
          </a:p>
          <a:p>
            <a:endParaRPr lang="hr-HR" b="1" dirty="0">
              <a:solidFill>
                <a:schemeClr val="bg1"/>
              </a:solidFill>
            </a:endParaRPr>
          </a:p>
          <a:p>
            <a:r>
              <a:rPr lang="hr-HR" b="1" dirty="0">
                <a:solidFill>
                  <a:schemeClr val="bg1"/>
                </a:solidFill>
              </a:rPr>
              <a:t>     3. mjesto</a:t>
            </a:r>
          </a:p>
          <a:p>
            <a:endParaRPr lang="hr-HR" b="1" dirty="0">
              <a:solidFill>
                <a:schemeClr val="bg1"/>
              </a:solidFill>
            </a:endParaRPr>
          </a:p>
          <a:p>
            <a:r>
              <a:rPr lang="hr-HR" b="1" dirty="0">
                <a:solidFill>
                  <a:schemeClr val="bg1"/>
                </a:solidFill>
              </a:rPr>
              <a:t>Anita </a:t>
            </a:r>
            <a:r>
              <a:rPr lang="hr-HR" b="1" dirty="0" err="1">
                <a:solidFill>
                  <a:schemeClr val="bg1"/>
                </a:solidFill>
              </a:rPr>
              <a:t>Majsec</a:t>
            </a:r>
            <a:r>
              <a:rPr lang="hr-HR" b="1" dirty="0">
                <a:solidFill>
                  <a:schemeClr val="bg1"/>
                </a:solidFill>
              </a:rPr>
              <a:t>, prof.</a:t>
            </a:r>
          </a:p>
        </p:txBody>
      </p:sp>
      <p:pic>
        <p:nvPicPr>
          <p:cNvPr id="8" name="Slika 7" descr="Slika na kojoj se prikazuje zvijezda zmijača, morsko dno&#10;&#10;Opis je automatski generiran">
            <a:extLst>
              <a:ext uri="{FF2B5EF4-FFF2-40B4-BE49-F238E27FC236}">
                <a16:creationId xmlns:a16="http://schemas.microsoft.com/office/drawing/2014/main" id="{5ADF4D85-9167-4BBD-8205-5A5694E23C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195321"/>
            <a:ext cx="5856312" cy="292815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0" name="Pravokutnik 9">
            <a:extLst>
              <a:ext uri="{FF2B5EF4-FFF2-40B4-BE49-F238E27FC236}">
                <a16:creationId xmlns:a16="http://schemas.microsoft.com/office/drawing/2014/main" id="{19B4810C-9592-4BE0-A746-ABFA7C58BE95}"/>
              </a:ext>
            </a:extLst>
          </p:cNvPr>
          <p:cNvSpPr/>
          <p:nvPr/>
        </p:nvSpPr>
        <p:spPr>
          <a:xfrm>
            <a:off x="0" y="3317059"/>
            <a:ext cx="12192000" cy="3547064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Slika 15" descr="Slika na kojoj se prikazuje stablo, na otvorenom, biljka, vrt&#10;&#10;Opis je automatski generiran">
            <a:extLst>
              <a:ext uri="{FF2B5EF4-FFF2-40B4-BE49-F238E27FC236}">
                <a16:creationId xmlns:a16="http://schemas.microsoft.com/office/drawing/2014/main" id="{6C657217-7AB6-4D22-83E2-97D640ACD9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3541959"/>
            <a:ext cx="4647712" cy="309726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23" name="Pravokutnik 22">
            <a:extLst>
              <a:ext uri="{FF2B5EF4-FFF2-40B4-BE49-F238E27FC236}">
                <a16:creationId xmlns:a16="http://schemas.microsoft.com/office/drawing/2014/main" id="{9979C9E8-1780-4EAC-A112-912407AE2811}"/>
              </a:ext>
            </a:extLst>
          </p:cNvPr>
          <p:cNvSpPr/>
          <p:nvPr/>
        </p:nvSpPr>
        <p:spPr>
          <a:xfrm>
            <a:off x="1013091" y="3534593"/>
            <a:ext cx="4164100" cy="58965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E528A9C0-C20F-4F29-83B5-1801DD2540F9}"/>
              </a:ext>
            </a:extLst>
          </p:cNvPr>
          <p:cNvSpPr txBox="1"/>
          <p:nvPr/>
        </p:nvSpPr>
        <p:spPr>
          <a:xfrm>
            <a:off x="1013091" y="3633893"/>
            <a:ext cx="41833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u="sng" dirty="0">
                <a:solidFill>
                  <a:schemeClr val="bg1"/>
                </a:solidFill>
              </a:rPr>
              <a:t>ŽUPANIJSKO NATJECANJE 2020./2021.</a:t>
            </a:r>
          </a:p>
          <a:p>
            <a:endParaRPr lang="hr-HR" sz="2000" b="1" u="sng" dirty="0">
              <a:solidFill>
                <a:schemeClr val="bg1"/>
              </a:solidFill>
            </a:endParaRP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47A04390-F332-427F-9A5E-F318268C22E6}"/>
              </a:ext>
            </a:extLst>
          </p:cNvPr>
          <p:cNvSpPr/>
          <p:nvPr/>
        </p:nvSpPr>
        <p:spPr>
          <a:xfrm>
            <a:off x="1090651" y="772802"/>
            <a:ext cx="4069245" cy="545789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id="{C966CE83-BAA8-4BAD-8B7C-297CE3A7918B}"/>
              </a:ext>
            </a:extLst>
          </p:cNvPr>
          <p:cNvSpPr txBox="1"/>
          <p:nvPr/>
        </p:nvSpPr>
        <p:spPr>
          <a:xfrm>
            <a:off x="1090651" y="890923"/>
            <a:ext cx="42496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u="sng" dirty="0">
                <a:solidFill>
                  <a:schemeClr val="bg1"/>
                </a:solidFill>
              </a:rPr>
              <a:t>DRŽAVNO NATJECANJE, 2019./2020.</a:t>
            </a:r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8B9EA4D-E808-43A6-BDA1-01181693C57E}"/>
              </a:ext>
            </a:extLst>
          </p:cNvPr>
          <p:cNvSpPr/>
          <p:nvPr/>
        </p:nvSpPr>
        <p:spPr>
          <a:xfrm>
            <a:off x="1533795" y="4234848"/>
            <a:ext cx="2560494" cy="246318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D977E201-43E9-45BA-98D8-5B133BF644D2}"/>
              </a:ext>
            </a:extLst>
          </p:cNvPr>
          <p:cNvSpPr txBox="1"/>
          <p:nvPr/>
        </p:nvSpPr>
        <p:spPr>
          <a:xfrm>
            <a:off x="1684617" y="4343869"/>
            <a:ext cx="22588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Tara Garić, 8.b </a:t>
            </a:r>
          </a:p>
          <a:p>
            <a:pPr algn="ctr"/>
            <a:endParaRPr lang="hr-HR" b="1" dirty="0">
              <a:solidFill>
                <a:schemeClr val="bg1"/>
              </a:solidFill>
            </a:endParaRPr>
          </a:p>
          <a:p>
            <a:pPr algn="ctr"/>
            <a:r>
              <a:rPr lang="hr-HR" b="1" dirty="0" err="1">
                <a:solidFill>
                  <a:schemeClr val="bg1"/>
                </a:solidFill>
              </a:rPr>
              <a:t>Masha</a:t>
            </a:r>
            <a:r>
              <a:rPr lang="hr-HR" b="1" dirty="0">
                <a:solidFill>
                  <a:schemeClr val="bg1"/>
                </a:solidFill>
              </a:rPr>
              <a:t> Lily Jokić, 8.c</a:t>
            </a:r>
          </a:p>
          <a:p>
            <a:pPr algn="ctr"/>
            <a:r>
              <a:rPr lang="hr-HR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hr-HR" b="1" dirty="0">
                <a:solidFill>
                  <a:schemeClr val="bg1"/>
                </a:solidFill>
              </a:rPr>
              <a:t>Korina Jelić, 8.d </a:t>
            </a:r>
          </a:p>
          <a:p>
            <a:pPr algn="ctr"/>
            <a:endParaRPr lang="hr-HR" b="1" dirty="0">
              <a:solidFill>
                <a:schemeClr val="bg1"/>
              </a:solidFill>
            </a:endParaRPr>
          </a:p>
          <a:p>
            <a:pPr algn="ctr"/>
            <a:endParaRPr lang="hr-HR" b="1" dirty="0">
              <a:solidFill>
                <a:schemeClr val="bg1"/>
              </a:solidFill>
            </a:endParaRPr>
          </a:p>
          <a:p>
            <a:pPr algn="ctr"/>
            <a:r>
              <a:rPr lang="hr-HR" b="1" dirty="0">
                <a:solidFill>
                  <a:schemeClr val="bg1"/>
                </a:solidFill>
              </a:rPr>
              <a:t>Anita </a:t>
            </a:r>
            <a:r>
              <a:rPr lang="hr-HR" b="1" dirty="0" err="1">
                <a:solidFill>
                  <a:schemeClr val="bg1"/>
                </a:solidFill>
              </a:rPr>
              <a:t>Majsec</a:t>
            </a:r>
            <a:r>
              <a:rPr lang="hr-HR" b="1" dirty="0">
                <a:solidFill>
                  <a:schemeClr val="bg1"/>
                </a:solidFill>
              </a:rPr>
              <a:t>, prof.</a:t>
            </a:r>
          </a:p>
        </p:txBody>
      </p:sp>
    </p:spTree>
    <p:extLst>
      <p:ext uri="{BB962C8B-B14F-4D97-AF65-F5344CB8AC3E}">
        <p14:creationId xmlns:p14="http://schemas.microsoft.com/office/powerpoint/2010/main" val="961945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BF202B1EF5CD344A35426C94FB4BB2B" ma:contentTypeVersion="7" ma:contentTypeDescription="Stvaranje novog dokumenta." ma:contentTypeScope="" ma:versionID="9845fc820f5ae2388efe6718d145cc61">
  <xsd:schema xmlns:xsd="http://www.w3.org/2001/XMLSchema" xmlns:xs="http://www.w3.org/2001/XMLSchema" xmlns:p="http://schemas.microsoft.com/office/2006/metadata/properties" xmlns:ns2="21a3106a-5d6c-4362-91ed-f5746a4ffdfa" targetNamespace="http://schemas.microsoft.com/office/2006/metadata/properties" ma:root="true" ma:fieldsID="9a9bbed51f096cb10ddfec298ad1d79f" ns2:_="">
    <xsd:import namespace="21a3106a-5d6c-4362-91ed-f5746a4ffd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a3106a-5d6c-4362-91ed-f5746a4ffd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EF3B4E-465E-4910-BBFC-21BA53FE88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E1C837-A7CE-4668-BF6B-F1C4199E56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a3106a-5d6c-4362-91ed-f5746a4ffd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9CE37B-1A29-4047-8CF4-334022DB6B84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21a3106a-5d6c-4362-91ed-f5746a4ffdfa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1127</Words>
  <Application>Microsoft Office PowerPoint</Application>
  <PresentationFormat>Široki zaslon</PresentationFormat>
  <Paragraphs>263</Paragraphs>
  <Slides>18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3" baseType="lpstr">
      <vt:lpstr>Arial</vt:lpstr>
      <vt:lpstr>Calibri</vt:lpstr>
      <vt:lpstr>Segoe UI Semilight</vt:lpstr>
      <vt:lpstr>Wingdings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691</cp:revision>
  <dcterms:created xsi:type="dcterms:W3CDTF">2020-11-04T12:05:42Z</dcterms:created>
  <dcterms:modified xsi:type="dcterms:W3CDTF">2021-05-25T16:42:09Z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0x0101006BF202B1EF5CD344A35426C94FB4BB2B</vt:lpwstr>
  </property>
</Properties>
</file>