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9" r:id="rId1"/>
  </p:sldMasterIdLst>
  <p:notesMasterIdLst>
    <p:notesMasterId r:id="rId23"/>
  </p:notesMasterIdLst>
  <p:handoutMasterIdLst>
    <p:handoutMasterId r:id="rId24"/>
  </p:handoutMasterIdLst>
  <p:sldIdLst>
    <p:sldId id="313" r:id="rId2"/>
    <p:sldId id="315" r:id="rId3"/>
    <p:sldId id="316" r:id="rId4"/>
    <p:sldId id="317" r:id="rId5"/>
    <p:sldId id="318" r:id="rId6"/>
    <p:sldId id="320" r:id="rId7"/>
    <p:sldId id="325" r:id="rId8"/>
    <p:sldId id="322" r:id="rId9"/>
    <p:sldId id="323" r:id="rId10"/>
    <p:sldId id="324" r:id="rId11"/>
    <p:sldId id="353" r:id="rId12"/>
    <p:sldId id="355" r:id="rId13"/>
    <p:sldId id="360" r:id="rId14"/>
    <p:sldId id="361" r:id="rId15"/>
    <p:sldId id="358" r:id="rId16"/>
    <p:sldId id="356" r:id="rId17"/>
    <p:sldId id="359" r:id="rId18"/>
    <p:sldId id="339" r:id="rId19"/>
    <p:sldId id="331" r:id="rId20"/>
    <p:sldId id="337" r:id="rId21"/>
    <p:sldId id="332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howGuides="1">
      <p:cViewPr varScale="1">
        <p:scale>
          <a:sx n="83" d="100"/>
          <a:sy n="83" d="100"/>
        </p:scale>
        <p:origin x="686" y="67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8539" y="2514601"/>
            <a:ext cx="8913077" cy="2262781"/>
          </a:xfrm>
        </p:spPr>
        <p:txBody>
          <a:bodyPr anchor="b">
            <a:normAutofit/>
          </a:bodyPr>
          <a:lstStyle>
            <a:lvl1pPr>
              <a:defRPr sz="5398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8539" y="4777380"/>
            <a:ext cx="8913077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744198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4529541"/>
            <a:ext cx="779564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42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09600"/>
            <a:ext cx="8913077" cy="311704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46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4159" y="3505200"/>
            <a:ext cx="7534591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0301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2438401"/>
            <a:ext cx="8913078" cy="2724845"/>
          </a:xfrm>
        </p:spPr>
        <p:txBody>
          <a:bodyPr anchor="b">
            <a:normAutofit/>
          </a:bodyPr>
          <a:lstStyle>
            <a:lvl1pPr algn="l">
              <a:defRPr sz="4799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6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56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27407"/>
            <a:ext cx="8913077" cy="2880020"/>
          </a:xfrm>
        </p:spPr>
        <p:txBody>
          <a:bodyPr anchor="ctr">
            <a:normAutofit/>
          </a:bodyPr>
          <a:lstStyle>
            <a:lvl1pPr algn="l">
              <a:defRPr sz="4799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59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4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2392" y="627406"/>
            <a:ext cx="2207026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8538" y="627406"/>
            <a:ext cx="6475313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5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8. 2. 2013.</a:t>
            </a:r>
          </a:p>
        </p:txBody>
      </p:sp>
      <p:sp>
        <p:nvSpPr>
          <p:cNvPr id="4" name="Rezervirano mjesto podnožj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Seminar za pripravnike – knjižničari OŠ</a:t>
            </a:r>
          </a:p>
        </p:txBody>
      </p:sp>
      <p:sp>
        <p:nvSpPr>
          <p:cNvPr id="5" name="Rezervirano mjesto broja slajd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B46C4-BBA6-40E8-9863-187097025AC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5409776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538" y="2133600"/>
            <a:ext cx="8913078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29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2058750"/>
            <a:ext cx="8913077" cy="146880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3530129"/>
            <a:ext cx="8913077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8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8538" y="2133600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8874" y="2126222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1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608" y="1972703"/>
            <a:ext cx="399169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8538" y="2548966"/>
            <a:ext cx="4341762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4674" y="1969475"/>
            <a:ext cx="3997960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5091" y="2545738"/>
            <a:ext cx="433754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38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7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30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446088"/>
            <a:ext cx="3504286" cy="976312"/>
          </a:xfrm>
        </p:spPr>
        <p:txBody>
          <a:bodyPr anchor="b"/>
          <a:lstStyle>
            <a:lvl1pPr algn="l">
              <a:defRPr sz="1999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365" y="446089"/>
            <a:ext cx="5180251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8" y="1598613"/>
            <a:ext cx="350428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14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4800600"/>
            <a:ext cx="891307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8538" y="634965"/>
            <a:ext cx="8913078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367338"/>
            <a:ext cx="891307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27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0773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14" y="-32"/>
            <a:ext cx="2356060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249" y="624110"/>
            <a:ext cx="890936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2133600"/>
            <a:ext cx="8913078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674" y="787783"/>
            <a:ext cx="77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99">
                <a:solidFill>
                  <a:srgbClr val="FEFFFF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1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a_Microsoft_Word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a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ris.ucl.ac.uk/iris/browse/profile?upi=DMLAU06" TargetMode="External"/><Relationship Id="rId2" Type="http://schemas.openxmlformats.org/officeDocument/2006/relationships/hyperlink" Target="https://www.ucl.ac.uk/learning-designer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l.ac.uk/learning-designer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.org/aasl/sites/ala.org.aasl/files/content/aaslpubsandjournals/slr/vol8/SLMR_TheoryofCollaboration_V8.pdf" TargetMode="External"/><Relationship Id="rId7" Type="http://schemas.openxmlformats.org/officeDocument/2006/relationships/hyperlink" Target="https://skolazazivot.hr/kurikulumi-2/" TargetMode="External"/><Relationship Id="rId2" Type="http://schemas.openxmlformats.org/officeDocument/2006/relationships/hyperlink" Target="https://eur-lex.europa.eu/legal-content/EN/TXT/?uri=uriserv:OJ.C_.2018.189.01.0001.01.ENG&amp;toc=OJ:C:2018:189:TOC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hrstud.unizg.hr/_download/repository/teaching_for_learning_cro.pdf" TargetMode="External"/><Relationship Id="rId5" Type="http://schemas.openxmlformats.org/officeDocument/2006/relationships/hyperlink" Target="https://www.azoo.hr/images/AZOO/Ravnatelji/RM/Nastavni_plan_i_program_za_osnovnu_skolu_-_MZOS_2006_.pdf" TargetMode="External"/><Relationship Id="rId4" Type="http://schemas.openxmlformats.org/officeDocument/2006/relationships/hyperlink" Target="http://mzos.hr/datoteke/Nacionalni_okvirni_kurikulum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kolazazivot.hr/kurikulumi-2/" TargetMode="External"/><Relationship Id="rId2" Type="http://schemas.openxmlformats.org/officeDocument/2006/relationships/hyperlink" Target="https://skolazazivot.hr/obrazovni-sadrzaji/metodicki-prirucnici/metodicki-prirucnici-za-osnovnu-skol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cl.ac.uk/learning-designer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061964" y="3717032"/>
            <a:ext cx="8913077" cy="116438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hr-HR" sz="3200" b="1" dirty="0" smtClean="0">
                <a:latin typeface="+mn-lt"/>
              </a:rPr>
              <a:t>Školska knjižnica i tematsko planiranje u predmetu Hrvatski jezik u 5. razr. – primjer</a:t>
            </a:r>
            <a:endParaRPr lang="hr-H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0125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970" y="578823"/>
            <a:ext cx="8492296" cy="560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4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69876" y="1772816"/>
            <a:ext cx="10231740" cy="4138406"/>
          </a:xfrm>
        </p:spPr>
        <p:txBody>
          <a:bodyPr>
            <a:normAutofit/>
          </a:bodyPr>
          <a:lstStyle/>
          <a:p>
            <a:endParaRPr lang="hr-HR" sz="2000" dirty="0" smtClean="0"/>
          </a:p>
          <a:p>
            <a:r>
              <a:rPr lang="hr-HR" sz="2000" dirty="0" smtClean="0"/>
              <a:t>Priprema sadrži: </a:t>
            </a:r>
          </a:p>
          <a:p>
            <a:r>
              <a:rPr lang="hr-HR" sz="2000" dirty="0" smtClean="0"/>
              <a:t>Sve predvi</a:t>
            </a:r>
            <a:r>
              <a:rPr lang="hr-HR" altLang="sr-Latn-RS" sz="2000" dirty="0" smtClean="0">
                <a:cs typeface="Arial" panose="020B0604020202020204" pitchFamily="34" charset="0"/>
              </a:rPr>
              <a:t>đene </a:t>
            </a:r>
            <a:r>
              <a:rPr lang="hr-HR" altLang="sr-Latn-RS" sz="2000" dirty="0">
                <a:cs typeface="Arial" panose="020B0604020202020204" pitchFamily="34" charset="0"/>
              </a:rPr>
              <a:t>aktivnosti u vremenskom i metodičkom slijedu (uvodni dio, središnji dio, završni dio, </a:t>
            </a:r>
            <a:r>
              <a:rPr lang="hr-HR" altLang="sr-Latn-RS" sz="2000" dirty="0" smtClean="0">
                <a:cs typeface="Arial" panose="020B0604020202020204" pitchFamily="34" charset="0"/>
              </a:rPr>
              <a:t>zaliha)</a:t>
            </a:r>
          </a:p>
          <a:p>
            <a:r>
              <a:rPr lang="hr-HR" altLang="sr-Latn-RS" sz="2000" dirty="0" smtClean="0">
                <a:cs typeface="Arial" panose="020B0604020202020204" pitchFamily="34" charset="0"/>
              </a:rPr>
              <a:t>Cilj </a:t>
            </a:r>
            <a:r>
              <a:rPr lang="hr-HR" altLang="sr-Latn-RS" sz="2000" dirty="0">
                <a:cs typeface="Arial" panose="020B0604020202020204" pitchFamily="34" charset="0"/>
              </a:rPr>
              <a:t>sata i ishode učenja, učeničke aktivnosti, aktivnosti knjižničara, nastavne metode i oblike rada, nastavna sredstva i </a:t>
            </a:r>
            <a:r>
              <a:rPr lang="hr-HR" altLang="sr-Latn-RS" sz="2000" dirty="0" smtClean="0">
                <a:cs typeface="Arial" panose="020B0604020202020204" pitchFamily="34" charset="0"/>
              </a:rPr>
              <a:t>pomagala</a:t>
            </a:r>
            <a:endParaRPr lang="hr-HR" altLang="sr-Latn-RS" sz="2000" dirty="0" smtClean="0"/>
          </a:p>
          <a:p>
            <a:r>
              <a:rPr lang="hr-HR" altLang="sr-Latn-RS" sz="2000" dirty="0" smtClean="0">
                <a:cs typeface="Arial" panose="020B0604020202020204" pitchFamily="34" charset="0"/>
              </a:rPr>
              <a:t>Prilozi</a:t>
            </a:r>
            <a:r>
              <a:rPr lang="hr-HR" altLang="sr-Latn-RS" sz="2000" dirty="0">
                <a:cs typeface="Arial" panose="020B0604020202020204" pitchFamily="34" charset="0"/>
              </a:rPr>
              <a:t>: pripremljen radni materijal (plan plakata, pitanja, listići, slike, sadržaj </a:t>
            </a:r>
            <a:r>
              <a:rPr lang="hr-HR" altLang="sr-Latn-RS" sz="2000" dirty="0" err="1">
                <a:cs typeface="Arial" panose="020B0604020202020204" pitchFamily="34" charset="0"/>
              </a:rPr>
              <a:t>ppt</a:t>
            </a:r>
            <a:r>
              <a:rPr lang="hr-HR" altLang="sr-Latn-RS" sz="2000" dirty="0" smtClean="0">
                <a:cs typeface="Arial" panose="020B0604020202020204" pitchFamily="34" charset="0"/>
              </a:rPr>
              <a:t>...)</a:t>
            </a:r>
          </a:p>
          <a:p>
            <a:r>
              <a:rPr lang="hr-HR" altLang="sr-Latn-RS" sz="2000" dirty="0" smtClean="0">
                <a:cs typeface="Arial" panose="020B0604020202020204" pitchFamily="34" charset="0"/>
              </a:rPr>
              <a:t>Popis </a:t>
            </a:r>
            <a:r>
              <a:rPr lang="hr-HR" altLang="sr-Latn-RS" sz="2000" dirty="0">
                <a:cs typeface="Arial" panose="020B0604020202020204" pitchFamily="34" charset="0"/>
              </a:rPr>
              <a:t>korištenih izvora za učenike i za pripremanje knjižničara </a:t>
            </a:r>
            <a:endParaRPr lang="hr-HR" altLang="sr-Latn-RS" sz="2000" dirty="0" smtClean="0">
              <a:cs typeface="Arial" panose="020B0604020202020204" pitchFamily="34" charset="0"/>
            </a:endParaRPr>
          </a:p>
          <a:p>
            <a:r>
              <a:rPr lang="hr-HR" altLang="sr-Latn-RS" sz="2000" dirty="0" smtClean="0">
                <a:cs typeface="Arial" panose="020B0604020202020204" pitchFamily="34" charset="0"/>
              </a:rPr>
              <a:t>Pripravnik na stručni ispit donosi 3 primjerka pripreme</a:t>
            </a:r>
            <a:endParaRPr lang="hr-HR" altLang="sr-Latn-RS" sz="2000" dirty="0">
              <a:cs typeface="Times New Roman" panose="02020603050405020304" pitchFamily="18" charset="0"/>
            </a:endParaRPr>
          </a:p>
          <a:p>
            <a:pPr lvl="0">
              <a:buClr>
                <a:srgbClr val="E78712"/>
              </a:buClr>
              <a:defRPr/>
            </a:pPr>
            <a:endParaRPr lang="hr-HR" sz="17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hr-HR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629916" y="624110"/>
            <a:ext cx="9871700" cy="100469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hr-HR" altLang="sr-Latn-RS" sz="3200" b="1" dirty="0">
                <a:solidFill>
                  <a:srgbClr val="002060"/>
                </a:solidFill>
                <a:latin typeface="+mn-lt"/>
              </a:rPr>
              <a:t>Priprema </a:t>
            </a:r>
            <a:r>
              <a:rPr lang="hr-HR" altLang="sr-Latn-RS" sz="3200" b="1" dirty="0" smtClean="0">
                <a:solidFill>
                  <a:srgbClr val="002060"/>
                </a:solidFill>
                <a:latin typeface="+mn-lt"/>
              </a:rPr>
              <a:t>(scenarij poučavanja) za </a:t>
            </a:r>
            <a:r>
              <a:rPr lang="hr-HR" altLang="sr-Latn-RS" sz="3200" b="1" dirty="0">
                <a:solidFill>
                  <a:srgbClr val="002060"/>
                </a:solidFill>
                <a:latin typeface="+mn-lt"/>
              </a:rPr>
              <a:t>nastavni sat u školskoj knjižnici</a:t>
            </a:r>
          </a:p>
        </p:txBody>
      </p:sp>
    </p:spTree>
    <p:extLst>
      <p:ext uri="{BB962C8B-B14F-4D97-AF65-F5344CB8AC3E}">
        <p14:creationId xmlns:p14="http://schemas.microsoft.com/office/powerpoint/2010/main" val="186569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845940" y="624110"/>
            <a:ext cx="9655676" cy="716658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hr-HR" altLang="sr-Latn-RS" sz="3200" b="1" dirty="0">
                <a:solidFill>
                  <a:srgbClr val="002060"/>
                </a:solidFill>
                <a:latin typeface="+mn-lt"/>
              </a:rPr>
              <a:t>Priprema za nastavni sat u školskoj knjižnici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909836" y="2133600"/>
            <a:ext cx="10591780" cy="41757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sz="1500" dirty="0"/>
              <a:t>Ime i prezime učitelja pripravnika: </a:t>
            </a:r>
            <a:endParaRPr lang="hr-HR" sz="1500" dirty="0" smtClean="0"/>
          </a:p>
          <a:p>
            <a:pPr marL="0" indent="0">
              <a:buNone/>
            </a:pPr>
            <a:r>
              <a:rPr lang="hr-HR" sz="1500" dirty="0" smtClean="0"/>
              <a:t>Naziv </a:t>
            </a:r>
            <a:r>
              <a:rPr lang="hr-HR" sz="1500" dirty="0"/>
              <a:t>škole u kojoj je pripravnik stažirao: </a:t>
            </a:r>
            <a:endParaRPr lang="hr-HR" sz="1500" dirty="0" smtClean="0"/>
          </a:p>
          <a:p>
            <a:pPr marL="0" indent="0">
              <a:buNone/>
            </a:pPr>
            <a:r>
              <a:rPr lang="hr-HR" sz="1500" dirty="0" smtClean="0"/>
              <a:t>Ime </a:t>
            </a:r>
            <a:r>
              <a:rPr lang="hr-HR" sz="1500" dirty="0"/>
              <a:t>i prezime mentora pripravnika</a:t>
            </a:r>
            <a:r>
              <a:rPr lang="hr-HR" sz="1500" dirty="0" smtClean="0"/>
              <a:t>:</a:t>
            </a:r>
          </a:p>
          <a:p>
            <a:pPr marL="0" indent="0">
              <a:buNone/>
            </a:pPr>
            <a:endParaRPr lang="hr-HR" sz="1200" b="1" dirty="0" smtClean="0"/>
          </a:p>
          <a:p>
            <a:pPr marL="0" indent="0">
              <a:buNone/>
            </a:pPr>
            <a:endParaRPr lang="hr-HR" sz="1200" b="1" dirty="0"/>
          </a:p>
          <a:p>
            <a:pPr marL="0" indent="0" algn="ctr">
              <a:buNone/>
            </a:pPr>
            <a:r>
              <a:rPr lang="hr-HR" sz="2100" b="1" dirty="0" smtClean="0"/>
              <a:t>Pisana </a:t>
            </a:r>
            <a:r>
              <a:rPr lang="hr-HR" sz="2100" b="1" dirty="0"/>
              <a:t>priprema za izvedbu nastavnog sata</a:t>
            </a:r>
          </a:p>
          <a:p>
            <a:pPr marL="0" indent="0">
              <a:buNone/>
            </a:pPr>
            <a:r>
              <a:rPr lang="hr-HR" sz="1200" b="1" i="1" dirty="0"/>
              <a:t> </a:t>
            </a:r>
            <a:endParaRPr lang="hr-HR" sz="1200" dirty="0"/>
          </a:p>
          <a:p>
            <a:pPr marL="0" indent="0">
              <a:buNone/>
            </a:pPr>
            <a:r>
              <a:rPr lang="hr-HR" sz="1200" b="1" i="1" dirty="0"/>
              <a:t> </a:t>
            </a:r>
            <a:endParaRPr lang="hr-HR" sz="1200" dirty="0"/>
          </a:p>
          <a:p>
            <a:pPr marL="0" indent="0">
              <a:buNone/>
            </a:pPr>
            <a:r>
              <a:rPr lang="hr-HR" sz="1200" b="1" i="1" dirty="0"/>
              <a:t> </a:t>
            </a:r>
            <a:endParaRPr lang="hr-HR" sz="1200" dirty="0"/>
          </a:p>
          <a:p>
            <a:pPr marL="0" indent="0">
              <a:buNone/>
            </a:pPr>
            <a:r>
              <a:rPr lang="hr-HR" sz="1200" b="1" i="1" dirty="0"/>
              <a:t> </a:t>
            </a:r>
            <a:endParaRPr lang="hr-HR" sz="1200" dirty="0"/>
          </a:p>
          <a:p>
            <a:pPr marL="0" indent="0">
              <a:buNone/>
            </a:pPr>
            <a:r>
              <a:rPr lang="hr-HR" sz="1200" b="1" i="1" dirty="0"/>
              <a:t> </a:t>
            </a:r>
            <a:endParaRPr lang="hr-HR" sz="1200" dirty="0"/>
          </a:p>
          <a:p>
            <a:pPr marL="0" indent="0">
              <a:buNone/>
            </a:pPr>
            <a:r>
              <a:rPr lang="hr-HR" sz="1700" dirty="0"/>
              <a:t>Škola u kojoj se polaže stručni ispit: Osnovna škola Bartola Kašića, </a:t>
            </a:r>
            <a:r>
              <a:rPr lang="hr-HR" sz="1700" dirty="0" smtClean="0"/>
              <a:t>Zagreb,  XVI. Gimnazija Zagreb</a:t>
            </a:r>
            <a:endParaRPr lang="hr-HR" sz="1700" dirty="0"/>
          </a:p>
          <a:p>
            <a:pPr marL="0" indent="0">
              <a:buNone/>
            </a:pPr>
            <a:r>
              <a:rPr lang="hr-HR" sz="1700" dirty="0"/>
              <a:t>Ime i prezime predsjednice ispitnoga povjerenstva: Adela Granić, viša savjetnica u AZOO Zagreb</a:t>
            </a:r>
          </a:p>
          <a:p>
            <a:pPr marL="0" indent="0">
              <a:buNone/>
            </a:pPr>
            <a:r>
              <a:rPr lang="hr-HR" sz="1700" dirty="0"/>
              <a:t>Ime i prezime mentorice na stručnom ispitu: </a:t>
            </a:r>
            <a:r>
              <a:rPr lang="hr-HR" sz="1700" dirty="0" smtClean="0"/>
              <a:t>Evica </a:t>
            </a:r>
            <a:r>
              <a:rPr lang="hr-HR" sz="1700" dirty="0" err="1" smtClean="0"/>
              <a:t>Tihomirović</a:t>
            </a:r>
            <a:r>
              <a:rPr lang="hr-HR" sz="1700" dirty="0" smtClean="0"/>
              <a:t>, Jadranka  </a:t>
            </a:r>
            <a:r>
              <a:rPr lang="hr-HR" sz="1700" dirty="0" err="1" smtClean="0"/>
              <a:t>Tukša</a:t>
            </a:r>
            <a:endParaRPr lang="hr-HR" sz="1700" dirty="0" smtClean="0"/>
          </a:p>
          <a:p>
            <a:pPr marL="0" indent="0">
              <a:buNone/>
            </a:pPr>
            <a:r>
              <a:rPr lang="hr-HR" sz="1700" dirty="0" smtClean="0"/>
              <a:t>Nadnevak </a:t>
            </a:r>
            <a:r>
              <a:rPr lang="hr-HR" sz="1700" dirty="0"/>
              <a:t>održavanja nastavnoga sata</a:t>
            </a:r>
            <a:r>
              <a:rPr lang="hr-HR" sz="1700" dirty="0" smtClean="0"/>
              <a:t>:</a:t>
            </a:r>
            <a:r>
              <a:rPr lang="hr-HR" sz="1700" dirty="0"/>
              <a:t/>
            </a:r>
            <a:br>
              <a:rPr lang="hr-HR" sz="1700" dirty="0"/>
            </a:br>
            <a:endParaRPr lang="hr-HR" sz="1700" dirty="0"/>
          </a:p>
          <a:p>
            <a:pPr marL="0" indent="0">
              <a:buNone/>
            </a:pP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3714159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547290"/>
              </p:ext>
            </p:extLst>
          </p:nvPr>
        </p:nvGraphicFramePr>
        <p:xfrm>
          <a:off x="765820" y="1340768"/>
          <a:ext cx="11161242" cy="4937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20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0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20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hr-H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Školska godina: </a:t>
                      </a:r>
                      <a:r>
                        <a:rPr lang="hr-H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2022./23.</a:t>
                      </a:r>
                      <a:endParaRPr lang="hr-HR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hr-H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Ime  prezime</a:t>
                      </a:r>
                      <a:r>
                        <a:rPr lang="hr-HR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učitelja/knjižničara:</a:t>
                      </a:r>
                      <a:endParaRPr lang="hr-HR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hr-H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Razredni odjel:</a:t>
                      </a:r>
                      <a:endParaRPr lang="hr-HR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r-H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Datum održavanja sata:</a:t>
                      </a:r>
                      <a:endParaRPr lang="hr-HR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hr-H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Predmet:</a:t>
                      </a:r>
                    </a:p>
                    <a:p>
                      <a:r>
                        <a:rPr lang="hr-H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Hrvatski jezik</a:t>
                      </a:r>
                      <a:endParaRPr lang="hr-H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r-H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Područje:</a:t>
                      </a:r>
                    </a:p>
                    <a:p>
                      <a:r>
                        <a:rPr lang="hr-H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Knjižnični</a:t>
                      </a:r>
                      <a:r>
                        <a:rPr lang="hr-HR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odgoj i obrazovanje</a:t>
                      </a:r>
                      <a:endParaRPr lang="hr-H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hr-H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Tema:</a:t>
                      </a:r>
                      <a:r>
                        <a:rPr lang="hr-HR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Mrežni izvori za učenje</a:t>
                      </a:r>
                      <a:endParaRPr lang="hr-H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r-H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Vrednovanje izvora informacija</a:t>
                      </a:r>
                      <a:endParaRPr lang="hr-H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hr-H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 nastavnoga sata:</a:t>
                      </a:r>
                      <a:endParaRPr lang="hr-HR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r-H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Kombinirani:</a:t>
                      </a:r>
                      <a:r>
                        <a:rPr lang="hr-HR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hr-HR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1.obrada </a:t>
                      </a:r>
                    </a:p>
                    <a:p>
                      <a:r>
                        <a:rPr lang="hr-HR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Samostalni istraživački rad</a:t>
                      </a:r>
                      <a:endParaRPr lang="hr-HR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hr-H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Korelacija:</a:t>
                      </a:r>
                      <a:endParaRPr lang="hr-HR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r-H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Hrvatski</a:t>
                      </a:r>
                      <a:r>
                        <a:rPr lang="hr-HR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jezik, Informatika</a:t>
                      </a:r>
                      <a:endParaRPr lang="hr-HR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Nastavne metode: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heuristički razgovor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demonstracija, objašnjavanje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 </a:t>
                      </a:r>
                      <a:r>
                        <a:rPr lang="hr-HR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izvorima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informacijsko čitanje </a:t>
                      </a:r>
                      <a:endParaRPr lang="hr-HR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r-H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Oblici rada: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hr-H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rontalni rad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individualni</a:t>
                      </a:r>
                      <a:r>
                        <a:rPr lang="hr-HR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 u skupinama</a:t>
                      </a:r>
                      <a:endParaRPr lang="hr-HR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hr-HR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Nastavna sredstva i pomagala: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živa riječ učenika i učitelja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sz="1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slikokaz</a:t>
                      </a:r>
                      <a:endParaRPr lang="hr-HR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nastavni listići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mrežne stranice</a:t>
                      </a:r>
                      <a:endParaRPr lang="hr-HR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hr-H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Cilj sata: </a:t>
                      </a:r>
                      <a:r>
                        <a:rPr lang="hr-H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Upoznati učenike s mrežnim</a:t>
                      </a:r>
                      <a:r>
                        <a:rPr lang="hr-HR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izvorima za učenje i načinom vrednovanja pouzdanosti izvora.</a:t>
                      </a:r>
                      <a:endParaRPr lang="hr-HR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hr-HR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485900" y="188640"/>
            <a:ext cx="8909050" cy="64928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hr-H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Priprema za nastavni sat u školskoj knjižnici</a:t>
            </a:r>
            <a:endParaRPr lang="hr-H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943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950131"/>
              </p:ext>
            </p:extLst>
          </p:nvPr>
        </p:nvGraphicFramePr>
        <p:xfrm>
          <a:off x="1053852" y="116633"/>
          <a:ext cx="10801200" cy="64612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220">
                <a:tc gridSpan="3">
                  <a:txBody>
                    <a:bodyPr/>
                    <a:lstStyle/>
                    <a:p>
                      <a:endParaRPr lang="hr-HR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508">
                <a:tc gridSpan="3">
                  <a:txBody>
                    <a:bodyPr/>
                    <a:lstStyle/>
                    <a:p>
                      <a:r>
                        <a:rPr lang="hr-HR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Ishodi predmeta i očekivanja</a:t>
                      </a:r>
                      <a:r>
                        <a:rPr lang="hr-HR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međupredmetnih</a:t>
                      </a:r>
                      <a:r>
                        <a:rPr lang="hr-HR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tema:</a:t>
                      </a:r>
                    </a:p>
                    <a:p>
                      <a:endParaRPr lang="hr-HR" sz="20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r-H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OŠ HJ A.6.4.</a:t>
                      </a:r>
                      <a:r>
                        <a:rPr lang="hr-HR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Učenik piše pripovjedne i opisne tekstove prema planu pisanja.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pronalazi podatke u različitim izvorima prema svojim interesima i </a:t>
                      </a:r>
                      <a:r>
                        <a:rPr lang="hr-HR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potrebama</a:t>
                      </a:r>
                      <a:endParaRPr lang="hr-HR" sz="14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hr-HR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uku</a:t>
                      </a:r>
                      <a:r>
                        <a:rPr lang="hr-H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A.3.1</a:t>
                      </a:r>
                      <a:r>
                        <a:rPr lang="hr-HR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Učenik samostalno traži nove informacije iz različitih izvora, transformira ih u novo znanje i uspješno primjenjuje pri rješavanju problema</a:t>
                      </a:r>
                    </a:p>
                    <a:p>
                      <a:r>
                        <a:rPr lang="hr-HR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uku</a:t>
                      </a:r>
                      <a:r>
                        <a:rPr lang="hr-H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A.3.4. </a:t>
                      </a:r>
                      <a:r>
                        <a:rPr lang="hr-HR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Učenik kritički promišlja i vrednuje ideje uz podršku učitelja</a:t>
                      </a:r>
                    </a:p>
                    <a:p>
                      <a:r>
                        <a:rPr lang="hr-HR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ikt</a:t>
                      </a:r>
                      <a:r>
                        <a:rPr lang="hr-HR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C.3.2. </a:t>
                      </a:r>
                      <a:r>
                        <a:rPr lang="hr-HR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Učenik samostalno i djelotvorno provodi jednostavno pretraživanje, a uz učiteljevu pomoć složeno pretraživanje informacija u digitalnome okružju</a:t>
                      </a:r>
                    </a:p>
                    <a:p>
                      <a:r>
                        <a:rPr lang="hr-HR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Razrada ishoda:</a:t>
                      </a:r>
                    </a:p>
                    <a:p>
                      <a:r>
                        <a:rPr lang="hr-HR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ZNANJE Komentira način na koji je proveo pretraživanje informacija. </a:t>
                      </a:r>
                    </a:p>
                    <a:p>
                      <a:r>
                        <a:rPr lang="hr-HR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VJEŠTINE Obavlja složeniju potragu za informacijama na unaprijed zadanu temu i uz kratke upute. </a:t>
                      </a:r>
                    </a:p>
                    <a:p>
                      <a:r>
                        <a:rPr lang="hr-HR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STAVOVI Slijedi obrazac pretraživanja pri pronalaženju informacija.</a:t>
                      </a:r>
                      <a:endParaRPr lang="hr-HR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654"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Ishodi aktivnosti</a:t>
                      </a:r>
                      <a:endParaRPr lang="hr-H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7910"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Kognitivni:</a:t>
                      </a:r>
                    </a:p>
                    <a:p>
                      <a:r>
                        <a:rPr lang="hr-H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Učenik:</a:t>
                      </a:r>
                    </a:p>
                    <a:p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hr-H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objašnjava što su mrežni izvori za učenje</a:t>
                      </a:r>
                    </a:p>
                    <a:p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hr-H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pronalazi i odabire informacije na mreži</a:t>
                      </a:r>
                    </a:p>
                    <a:p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hr-H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razlikuje pouzdane od nepouzdanih izvora na mreži</a:t>
                      </a:r>
                    </a:p>
                    <a:p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uspoređuje mrežne izvore s literaturom dostupnom u školskoj knjižnici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Afektivni:</a:t>
                      </a:r>
                    </a:p>
                    <a:p>
                      <a:r>
                        <a:rPr lang="hr-H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Učenik:</a:t>
                      </a:r>
                    </a:p>
                    <a:p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hr-H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vrednuje sadržaje na mreži </a:t>
                      </a:r>
                    </a:p>
                    <a:p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hr-H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provjerava vjerodostojnost sadržaja na mreži</a:t>
                      </a:r>
                      <a:r>
                        <a:rPr lang="hr-H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kritički pristupa mrežnim sadržajima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Psihomotorički</a:t>
                      </a:r>
                      <a:r>
                        <a:rPr lang="hr-H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r>
                        <a:rPr lang="hr-H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Učenik:</a:t>
                      </a:r>
                    </a:p>
                    <a:p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aktivno sluša i sudjeluje u raspravi</a:t>
                      </a:r>
                      <a:endParaRPr lang="hr-H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uspoređuje i navodi prednosti i nedostatke mrežnih izvora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koristi mrežne izvore kao pomoć u učenju</a:t>
                      </a:r>
                    </a:p>
                    <a:p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730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257323"/>
              </p:ext>
            </p:extLst>
          </p:nvPr>
        </p:nvGraphicFramePr>
        <p:xfrm>
          <a:off x="1136650" y="511175"/>
          <a:ext cx="9917113" cy="583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Dokument" r:id="rId3" imgW="9917825" imgH="5834859" progId="Word.Document.12">
                  <p:embed/>
                </p:oleObj>
              </mc:Choice>
              <mc:Fallback>
                <p:oleObj name="Dokument" r:id="rId3" imgW="9917825" imgH="58348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6650" y="511175"/>
                        <a:ext cx="9917113" cy="583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6811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573421"/>
              </p:ext>
            </p:extLst>
          </p:nvPr>
        </p:nvGraphicFramePr>
        <p:xfrm>
          <a:off x="1557908" y="212725"/>
          <a:ext cx="9917113" cy="664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Dokument" r:id="rId3" imgW="9917825" imgH="6645116" progId="Word.Document.12">
                  <p:embed/>
                </p:oleObj>
              </mc:Choice>
              <mc:Fallback>
                <p:oleObj name="Dokument" r:id="rId3" imgW="9917825" imgH="66451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7908" y="212725"/>
                        <a:ext cx="9917113" cy="664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827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767060"/>
              </p:ext>
            </p:extLst>
          </p:nvPr>
        </p:nvGraphicFramePr>
        <p:xfrm>
          <a:off x="2277988" y="260648"/>
          <a:ext cx="5904656" cy="67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kument" r:id="rId3" imgW="5761150" imgH="8249696" progId="Word.Document.12">
                  <p:embed/>
                </p:oleObj>
              </mc:Choice>
              <mc:Fallback>
                <p:oleObj name="Dokument" r:id="rId3" imgW="5761150" imgH="82496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7988" y="260648"/>
                        <a:ext cx="5904656" cy="671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5284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9956" y="620688"/>
            <a:ext cx="8909366" cy="86067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002060"/>
                </a:solidFill>
                <a:latin typeface="+mn-lt"/>
              </a:rPr>
              <a:t>Preporuka</a:t>
            </a:r>
            <a:endParaRPr lang="hr-HR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61964" y="1916832"/>
            <a:ext cx="8913078" cy="4425694"/>
          </a:xfrm>
        </p:spPr>
        <p:txBody>
          <a:bodyPr/>
          <a:lstStyle/>
          <a:p>
            <a:r>
              <a:rPr lang="hr-HR" u="sng" dirty="0" err="1">
                <a:hlinkClick r:id="rId2"/>
              </a:rPr>
              <a:t>Learning</a:t>
            </a:r>
            <a:r>
              <a:rPr lang="hr-HR" u="sng" dirty="0">
                <a:hlinkClick r:id="rId2"/>
              </a:rPr>
              <a:t> Designer</a:t>
            </a:r>
            <a:r>
              <a:rPr lang="hr-HR" dirty="0"/>
              <a:t> mrežni je alat koji  učiteljima olakšava pripremu aktivnosti učenja i poučavanja primjenom šest strategija učenja </a:t>
            </a:r>
            <a:r>
              <a:rPr lang="hr-HR" dirty="0" smtClean="0"/>
              <a:t>koje nudi konverzacijska matrica (</a:t>
            </a:r>
            <a:r>
              <a:rPr lang="hr-HR" dirty="0" err="1" smtClean="0"/>
              <a:t>Conversational</a:t>
            </a:r>
            <a:r>
              <a:rPr lang="hr-HR" dirty="0" smtClean="0"/>
              <a:t> Framework)</a:t>
            </a:r>
            <a:r>
              <a:rPr lang="hr-HR" dirty="0"/>
              <a:t> </a:t>
            </a:r>
            <a:r>
              <a:rPr lang="hr-HR" u="sng" dirty="0"/>
              <a:t> </a:t>
            </a:r>
            <a:r>
              <a:rPr lang="hr-HR" u="sng" dirty="0" smtClean="0">
                <a:hlinkClick r:id="rId3"/>
              </a:rPr>
              <a:t>Diane </a:t>
            </a:r>
            <a:r>
              <a:rPr lang="hr-HR" u="sng" dirty="0" err="1" smtClean="0">
                <a:hlinkClick r:id="rId3"/>
              </a:rPr>
              <a:t>Laurillard</a:t>
            </a:r>
            <a:r>
              <a:rPr lang="hr-HR" dirty="0" smtClean="0"/>
              <a:t>: </a:t>
            </a:r>
          </a:p>
          <a:p>
            <a:r>
              <a:rPr lang="hr-HR" dirty="0" smtClean="0"/>
              <a:t>učenje stjecanjem</a:t>
            </a:r>
          </a:p>
          <a:p>
            <a:r>
              <a:rPr lang="hr-HR" dirty="0" smtClean="0"/>
              <a:t>istraživačko učenje</a:t>
            </a:r>
          </a:p>
          <a:p>
            <a:r>
              <a:rPr lang="hr-HR" dirty="0" smtClean="0"/>
              <a:t>učenje djelovanjem </a:t>
            </a:r>
          </a:p>
          <a:p>
            <a:r>
              <a:rPr lang="hr-HR" dirty="0" smtClean="0"/>
              <a:t>učenje stvaranjem </a:t>
            </a:r>
          </a:p>
          <a:p>
            <a:r>
              <a:rPr lang="hr-HR" dirty="0" smtClean="0"/>
              <a:t>učenje raspravom</a:t>
            </a:r>
          </a:p>
          <a:p>
            <a:r>
              <a:rPr lang="hr-HR" dirty="0" smtClean="0"/>
              <a:t> </a:t>
            </a:r>
            <a:r>
              <a:rPr lang="hr-HR" dirty="0"/>
              <a:t>učenje suradnjom. </a:t>
            </a:r>
            <a:endParaRPr lang="hr-HR" dirty="0" smtClean="0"/>
          </a:p>
          <a:p>
            <a:r>
              <a:rPr lang="hr-HR" dirty="0" smtClean="0"/>
              <a:t>Nakon </a:t>
            </a:r>
            <a:r>
              <a:rPr lang="hr-HR" dirty="0"/>
              <a:t>pripreme aktivnosti alat Vam daje povratnu informaciju u obliku </a:t>
            </a:r>
            <a:r>
              <a:rPr lang="hr-HR" dirty="0" err="1" smtClean="0"/>
              <a:t>tortnoga</a:t>
            </a:r>
            <a:r>
              <a:rPr lang="hr-HR" dirty="0" smtClean="0"/>
              <a:t>  grafikona </a:t>
            </a:r>
            <a:r>
              <a:rPr lang="hr-HR" dirty="0"/>
              <a:t>o omjeru </a:t>
            </a:r>
            <a:r>
              <a:rPr lang="hr-HR" dirty="0" smtClean="0"/>
              <a:t>upotrijebljenih </a:t>
            </a:r>
            <a:r>
              <a:rPr lang="hr-HR" dirty="0"/>
              <a:t>strategija učenja u </a:t>
            </a:r>
            <a:r>
              <a:rPr lang="hr-HR" dirty="0" smtClean="0"/>
              <a:t>vašoj </a:t>
            </a:r>
            <a:r>
              <a:rPr lang="hr-HR" dirty="0"/>
              <a:t>pripremi.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6256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9" t="3136" r="-13675" b="3937"/>
          <a:stretch/>
        </p:blipFill>
        <p:spPr bwMode="auto">
          <a:xfrm>
            <a:off x="816534" y="177555"/>
            <a:ext cx="12305684" cy="62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1850620" y="6400801"/>
            <a:ext cx="808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3"/>
              </a:rPr>
              <a:t>https://www.ucl.ac.uk/learning-designer/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513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4052" y="1484784"/>
            <a:ext cx="7733336" cy="353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649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69492" y="472219"/>
            <a:ext cx="7495809" cy="736408"/>
          </a:xfrm>
        </p:spPr>
        <p:txBody>
          <a:bodyPr/>
          <a:lstStyle/>
          <a:p>
            <a:pPr>
              <a:defRPr/>
            </a:pPr>
            <a:r>
              <a:rPr lang="hr-HR" sz="2799" dirty="0">
                <a:solidFill>
                  <a:schemeClr val="tx2">
                    <a:satMod val="130000"/>
                  </a:schemeClr>
                </a:solidFill>
              </a:rPr>
              <a:t>Korišteni izvori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5821" y="1052736"/>
            <a:ext cx="1100065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hr-H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 pitchFamily="34" charset="0"/>
              </a:rPr>
              <a:t>1</a:t>
            </a:r>
            <a:r>
              <a:rPr lang="hr-H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 pitchFamily="34" charset="0"/>
              </a:rPr>
              <a:t>. </a:t>
            </a:r>
            <a:r>
              <a:rPr lang="en-US" sz="1400" b="1" i="1" dirty="0" smtClean="0"/>
              <a:t>Council </a:t>
            </a:r>
            <a:r>
              <a:rPr lang="en-US" sz="1400" b="1" i="1" dirty="0"/>
              <a:t>Recommendation on Key Competences for Lifelong </a:t>
            </a:r>
            <a:r>
              <a:rPr lang="en-US" sz="1400" b="1" i="1" dirty="0" smtClean="0"/>
              <a:t>Learning</a:t>
            </a:r>
            <a:r>
              <a:rPr lang="hr-HR" sz="1400" b="1" i="1" dirty="0" smtClean="0"/>
              <a:t>. </a:t>
            </a:r>
            <a:r>
              <a:rPr lang="hr-HR" sz="1200" dirty="0" smtClean="0"/>
              <a:t>2018. EUR-Lex</a:t>
            </a:r>
            <a:r>
              <a:rPr lang="hr-HR" sz="1100" dirty="0"/>
              <a:t>. </a:t>
            </a:r>
            <a:r>
              <a:rPr lang="hr-HR" sz="1100" dirty="0">
                <a:hlinkClick r:id="rId2"/>
              </a:rPr>
              <a:t>https://eur-lex.europa.eu/legal-content/EN/TXT/?uri=uriserv%3AOJ.C_.</a:t>
            </a:r>
            <a:r>
              <a:rPr lang="hr-HR" sz="1100" dirty="0" smtClean="0">
                <a:hlinkClick r:id="rId2"/>
              </a:rPr>
              <a:t>2018.189.01.0001.01.ENG&amp;toc=OJ%3AC%3A2018%3A189%3ATOC</a:t>
            </a:r>
            <a:r>
              <a:rPr lang="hr-HR" sz="1100" dirty="0" smtClean="0"/>
              <a:t> (pristupljeno 5.10.2020.)</a:t>
            </a:r>
            <a:endParaRPr lang="hr-H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hr-H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cida Sans Unicode" pitchFamily="34" charset="0"/>
              </a:rPr>
              <a:t>2. K</a:t>
            </a:r>
            <a:r>
              <a:rPr lang="hr-HR" sz="1400" dirty="0" smtClean="0"/>
              <a:t>ovačević</a:t>
            </a:r>
            <a:r>
              <a:rPr lang="hr-HR" sz="1400" dirty="0"/>
              <a:t>, Dinka i dr. 2004. </a:t>
            </a:r>
            <a:r>
              <a:rPr lang="hr-HR" sz="1400" b="1" i="1" dirty="0"/>
              <a:t>Školska knjižnica–korak dalje</a:t>
            </a:r>
            <a:r>
              <a:rPr lang="hr-HR" sz="1400" dirty="0" smtClean="0"/>
              <a:t>. </a:t>
            </a:r>
            <a:r>
              <a:rPr lang="hr-HR" sz="1400" dirty="0"/>
              <a:t>Filozofski fakultet. Zagreb </a:t>
            </a:r>
            <a:r>
              <a:rPr lang="hr-HR" sz="1400" dirty="0" smtClean="0"/>
              <a:t>.</a:t>
            </a:r>
          </a:p>
          <a:p>
            <a:pPr marL="609417" indent="-609417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hr-HR" sz="1400" dirty="0" smtClean="0"/>
              <a:t>3</a:t>
            </a:r>
            <a:r>
              <a:rPr lang="hr-HR" sz="1400" dirty="0"/>
              <a:t>. Lovrinčević, Jasmina i dr. 2005. </a:t>
            </a:r>
            <a:r>
              <a:rPr lang="hr-HR" sz="1400" b="1" i="1" dirty="0"/>
              <a:t>Znanjem do znanja: Prilog metodici rada školskog </a:t>
            </a:r>
            <a:r>
              <a:rPr lang="hr-HR" sz="1400" b="1" i="1" dirty="0" smtClean="0"/>
              <a:t> knjižničara</a:t>
            </a:r>
            <a:r>
              <a:rPr lang="hr-HR" sz="1400" i="1" dirty="0"/>
              <a:t>. </a:t>
            </a:r>
            <a:r>
              <a:rPr lang="hr-HR" sz="1400" dirty="0"/>
              <a:t>Zagreb</a:t>
            </a:r>
            <a:r>
              <a:rPr lang="hr-HR" sz="1400" dirty="0" smtClean="0"/>
              <a:t>.</a:t>
            </a:r>
          </a:p>
          <a:p>
            <a:pPr marL="609417" indent="-609417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hr-HR" sz="1400" dirty="0" smtClean="0"/>
              <a:t>4. </a:t>
            </a:r>
            <a:r>
              <a:rPr lang="hr-HR" sz="1400" dirty="0" err="1" smtClean="0"/>
              <a:t>Montiel</a:t>
            </a:r>
            <a:r>
              <a:rPr lang="hr-HR" sz="1400" dirty="0" smtClean="0"/>
              <a:t>-</a:t>
            </a:r>
            <a:r>
              <a:rPr lang="hr-HR" sz="1400" dirty="0" err="1" smtClean="0"/>
              <a:t>Overall</a:t>
            </a:r>
            <a:r>
              <a:rPr lang="hr-HR" sz="1400" dirty="0" smtClean="0"/>
              <a:t>, </a:t>
            </a:r>
            <a:r>
              <a:rPr lang="hr-HR" sz="1400" dirty="0" err="1" smtClean="0"/>
              <a:t>Patricia</a:t>
            </a:r>
            <a:r>
              <a:rPr lang="hr-HR" sz="1400" dirty="0" smtClean="0"/>
              <a:t>. 2005. </a:t>
            </a:r>
            <a:r>
              <a:rPr lang="en-US" sz="1400" b="1" dirty="0"/>
              <a:t>Toward a Theory of Collaboration for Teachers and </a:t>
            </a:r>
            <a:r>
              <a:rPr lang="en-US" sz="1400" b="1" dirty="0" smtClean="0"/>
              <a:t>Librarians</a:t>
            </a:r>
            <a:r>
              <a:rPr lang="hr-HR" sz="1400" b="1" dirty="0" smtClean="0"/>
              <a:t>. </a:t>
            </a:r>
            <a:r>
              <a:rPr lang="en-US" sz="1400" b="1" dirty="0" smtClean="0"/>
              <a:t> </a:t>
            </a:r>
            <a:r>
              <a:rPr lang="en-US" sz="1400" b="1" dirty="0"/>
              <a:t>(</a:t>
            </a:r>
            <a:r>
              <a:rPr lang="en-US" sz="1400" b="1" dirty="0" smtClean="0"/>
              <a:t>TLC</a:t>
            </a:r>
            <a:r>
              <a:rPr lang="hr-HR" sz="1400" b="1" dirty="0" smtClean="0"/>
              <a:t>). </a:t>
            </a:r>
            <a:r>
              <a:rPr lang="hr-HR" sz="1400" dirty="0" err="1" smtClean="0"/>
              <a:t>School</a:t>
            </a:r>
            <a:r>
              <a:rPr lang="hr-HR" sz="1400" dirty="0" smtClean="0"/>
              <a:t> </a:t>
            </a:r>
            <a:r>
              <a:rPr lang="hr-HR" sz="1400" dirty="0" err="1" smtClean="0"/>
              <a:t>Llibrary</a:t>
            </a:r>
            <a:r>
              <a:rPr lang="hr-HR" sz="1400" dirty="0" smtClean="0"/>
              <a:t> </a:t>
            </a:r>
            <a:r>
              <a:rPr lang="hr-HR" sz="1400" dirty="0" err="1" smtClean="0"/>
              <a:t>Media</a:t>
            </a:r>
            <a:r>
              <a:rPr lang="hr-HR" sz="1400" dirty="0" smtClean="0"/>
              <a:t> </a:t>
            </a:r>
            <a:r>
              <a:rPr lang="hr-HR" sz="1400" dirty="0" err="1" smtClean="0"/>
              <a:t>Research</a:t>
            </a:r>
            <a:r>
              <a:rPr lang="hr-HR" sz="1400" dirty="0" smtClean="0"/>
              <a:t>. 8.</a:t>
            </a:r>
          </a:p>
          <a:p>
            <a:pPr marL="609417" indent="-609417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hr-HR" sz="1200" dirty="0">
                <a:hlinkClick r:id="rId3"/>
              </a:rPr>
              <a:t>http://</a:t>
            </a:r>
            <a:r>
              <a:rPr lang="hr-HR" sz="1200" dirty="0" smtClean="0">
                <a:hlinkClick r:id="rId3"/>
              </a:rPr>
              <a:t>www.ala.org/</a:t>
            </a:r>
            <a:r>
              <a:rPr lang="hr-HR" sz="1200" dirty="0" err="1" smtClean="0">
                <a:hlinkClick r:id="rId3"/>
              </a:rPr>
              <a:t>aasl</a:t>
            </a:r>
            <a:r>
              <a:rPr lang="hr-HR" sz="1200" dirty="0" smtClean="0">
                <a:hlinkClick r:id="rId3"/>
              </a:rPr>
              <a:t>/</a:t>
            </a:r>
            <a:r>
              <a:rPr lang="hr-HR" sz="1200" dirty="0" err="1" smtClean="0">
                <a:hlinkClick r:id="rId3"/>
              </a:rPr>
              <a:t>sites</a:t>
            </a:r>
            <a:r>
              <a:rPr lang="hr-HR" sz="1200" dirty="0" smtClean="0">
                <a:hlinkClick r:id="rId3"/>
              </a:rPr>
              <a:t>/ala.org.aasl/</a:t>
            </a:r>
            <a:r>
              <a:rPr lang="hr-HR" sz="1200" dirty="0" err="1" smtClean="0">
                <a:hlinkClick r:id="rId3"/>
              </a:rPr>
              <a:t>files</a:t>
            </a:r>
            <a:r>
              <a:rPr lang="hr-HR" sz="1200" dirty="0" smtClean="0">
                <a:hlinkClick r:id="rId3"/>
              </a:rPr>
              <a:t>/</a:t>
            </a:r>
            <a:r>
              <a:rPr lang="hr-HR" sz="1200" dirty="0" err="1" smtClean="0">
                <a:hlinkClick r:id="rId3"/>
              </a:rPr>
              <a:t>content</a:t>
            </a:r>
            <a:r>
              <a:rPr lang="hr-HR" sz="1200" dirty="0" smtClean="0">
                <a:hlinkClick r:id="rId3"/>
              </a:rPr>
              <a:t>/</a:t>
            </a:r>
            <a:r>
              <a:rPr lang="hr-HR" sz="1200" dirty="0" err="1" smtClean="0">
                <a:hlinkClick r:id="rId3"/>
              </a:rPr>
              <a:t>aaslpubsandjournals</a:t>
            </a:r>
            <a:r>
              <a:rPr lang="hr-HR" sz="1200" dirty="0" smtClean="0">
                <a:hlinkClick r:id="rId3"/>
              </a:rPr>
              <a:t>/</a:t>
            </a:r>
            <a:r>
              <a:rPr lang="hr-HR" sz="1200" dirty="0" err="1" smtClean="0">
                <a:hlinkClick r:id="rId3"/>
              </a:rPr>
              <a:t>slr</a:t>
            </a:r>
            <a:r>
              <a:rPr lang="hr-HR" sz="1200" dirty="0" smtClean="0">
                <a:hlinkClick r:id="rId3"/>
              </a:rPr>
              <a:t>/vol8/SLMR_</a:t>
            </a:r>
            <a:r>
              <a:rPr lang="hr-HR" sz="1200" dirty="0" err="1" smtClean="0">
                <a:hlinkClick r:id="rId3"/>
              </a:rPr>
              <a:t>TheoryofCollaboration</a:t>
            </a:r>
            <a:r>
              <a:rPr lang="hr-HR" sz="1200" dirty="0" smtClean="0">
                <a:hlinkClick r:id="rId3"/>
              </a:rPr>
              <a:t>_V8.pdf</a:t>
            </a:r>
            <a:r>
              <a:rPr lang="hr-HR" sz="1200" dirty="0" smtClean="0"/>
              <a:t> </a:t>
            </a:r>
          </a:p>
          <a:p>
            <a:pPr marL="609417" indent="-609417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hr-HR" sz="1400" dirty="0"/>
              <a:t>5</a:t>
            </a:r>
            <a:r>
              <a:rPr lang="hr-HR" sz="1400" dirty="0" smtClean="0"/>
              <a:t>. </a:t>
            </a:r>
            <a:r>
              <a:rPr lang="hr-HR" sz="1400" b="1" i="1" dirty="0"/>
              <a:t>Nacionalni okvirni kurikulum  predškolski odgoj i obrazovanje te opće  obvezno i srednjoškolsko obrazovanje.</a:t>
            </a:r>
            <a:r>
              <a:rPr lang="hr-HR" sz="1400" i="1" dirty="0"/>
              <a:t>  </a:t>
            </a:r>
            <a:r>
              <a:rPr lang="hr-HR" sz="1400" dirty="0"/>
              <a:t>2010. Zagreb.</a:t>
            </a:r>
          </a:p>
          <a:p>
            <a:pPr marL="609417" indent="-609417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hr-HR" sz="1200" dirty="0">
                <a:hlinkClick r:id="rId4"/>
              </a:rPr>
              <a:t>http://mzos.hr/datoteke/Nacionalni_okvirni_kurikulum.pdf</a:t>
            </a:r>
            <a:r>
              <a:rPr lang="hr-HR" sz="1200" dirty="0"/>
              <a:t> </a:t>
            </a:r>
            <a:r>
              <a:rPr lang="hr-HR" sz="1100" dirty="0"/>
              <a:t>(</a:t>
            </a:r>
            <a:r>
              <a:rPr lang="hr-HR" sz="1100" dirty="0" err="1"/>
              <a:t>pristupljeno</a:t>
            </a:r>
            <a:r>
              <a:rPr lang="hr-HR" sz="1100" dirty="0"/>
              <a:t>  3.5.2020</a:t>
            </a:r>
            <a:r>
              <a:rPr lang="hr-HR" sz="1100" dirty="0" smtClean="0"/>
              <a:t>.)</a:t>
            </a:r>
            <a:endParaRPr lang="hr-HR" sz="1400" dirty="0"/>
          </a:p>
          <a:p>
            <a:pPr marL="609417" indent="-609417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hr-HR" sz="1400" dirty="0"/>
              <a:t>6</a:t>
            </a:r>
            <a:r>
              <a:rPr lang="hr-HR" sz="1400" dirty="0" smtClean="0"/>
              <a:t>. </a:t>
            </a:r>
            <a:r>
              <a:rPr lang="hr-HR" sz="1400" b="1" i="1" dirty="0"/>
              <a:t>Nastavni plan i program za OŠ</a:t>
            </a:r>
            <a:r>
              <a:rPr lang="hr-HR" sz="1400" dirty="0"/>
              <a:t>. 2006. </a:t>
            </a:r>
            <a:r>
              <a:rPr lang="hr-HR" sz="1400" dirty="0" err="1" smtClean="0"/>
              <a:t>Ur</a:t>
            </a:r>
            <a:r>
              <a:rPr lang="hr-HR" sz="1400" dirty="0" smtClean="0"/>
              <a:t>.  </a:t>
            </a:r>
            <a:r>
              <a:rPr lang="hr-HR" sz="1400" dirty="0" err="1" smtClean="0"/>
              <a:t>Vican</a:t>
            </a:r>
            <a:r>
              <a:rPr lang="hr-HR" sz="1400" dirty="0" smtClean="0"/>
              <a:t>, Dijana ;  Milanović Litre, Ivan. </a:t>
            </a:r>
            <a:r>
              <a:rPr lang="hr-HR" sz="1400" dirty="0"/>
              <a:t>Zagreb.</a:t>
            </a:r>
            <a:r>
              <a:rPr lang="hr-HR" sz="1400" dirty="0" smtClean="0"/>
              <a:t> 19-21.</a:t>
            </a:r>
          </a:p>
          <a:p>
            <a:pPr marL="609417" indent="-609417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hr-HR" sz="1200" dirty="0" smtClean="0">
                <a:hlinkClick r:id="rId5"/>
              </a:rPr>
              <a:t>https</a:t>
            </a:r>
            <a:r>
              <a:rPr lang="hr-HR" sz="1200" dirty="0">
                <a:hlinkClick r:id="rId5"/>
              </a:rPr>
              <a:t>://www.azoo.hr/images/AZOO/Ravnatelji/RM/Nastavni_plan_i_program_za_osnovnu_skolu_-_MZOS_2006_.</a:t>
            </a:r>
            <a:r>
              <a:rPr lang="hr-HR" sz="1200" dirty="0" smtClean="0">
                <a:hlinkClick r:id="rId5"/>
              </a:rPr>
              <a:t>pdf</a:t>
            </a:r>
            <a:r>
              <a:rPr lang="hr-HR" sz="1200" dirty="0"/>
              <a:t> </a:t>
            </a:r>
            <a:r>
              <a:rPr lang="hr-HR" sz="1100" dirty="0" smtClean="0"/>
              <a:t>(pristupljeno </a:t>
            </a:r>
            <a:r>
              <a:rPr lang="hr-HR" sz="1100" dirty="0"/>
              <a:t>28. 4</a:t>
            </a:r>
            <a:r>
              <a:rPr lang="hr-HR" sz="1100" dirty="0" smtClean="0"/>
              <a:t>. 2020.)</a:t>
            </a:r>
            <a:endParaRPr lang="hr-HR" sz="1100" dirty="0"/>
          </a:p>
          <a:p>
            <a:pPr marL="609417" indent="-609417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hr-HR" sz="1400" dirty="0" smtClean="0"/>
              <a:t>7. </a:t>
            </a:r>
            <a:r>
              <a:rPr lang="hr-HR" sz="1400" b="1" i="1" dirty="0" smtClean="0"/>
              <a:t>Poučavanje za učenje : priručnik za nastavnike usmjerene na postignuća. </a:t>
            </a:r>
            <a:r>
              <a:rPr lang="hr-HR" sz="1400" dirty="0" smtClean="0"/>
              <a:t>2014. </a:t>
            </a:r>
            <a:r>
              <a:rPr lang="hr-HR" sz="1400" dirty="0" err="1" smtClean="0"/>
              <a:t>Ur</a:t>
            </a:r>
            <a:r>
              <a:rPr lang="hr-HR" sz="1400" dirty="0" smtClean="0"/>
              <a:t>. </a:t>
            </a:r>
            <a:r>
              <a:rPr lang="hr-HR" sz="1400" dirty="0" err="1" smtClean="0"/>
              <a:t>Lorin</a:t>
            </a:r>
            <a:r>
              <a:rPr lang="hr-HR" sz="1400" dirty="0" smtClean="0"/>
              <a:t> W. Anderson. </a:t>
            </a:r>
            <a:r>
              <a:rPr lang="hr-HR" sz="1200" dirty="0" smtClean="0">
                <a:hlinkClick r:id="rId6"/>
              </a:rPr>
              <a:t>https</a:t>
            </a:r>
            <a:r>
              <a:rPr lang="hr-HR" sz="1200" dirty="0">
                <a:hlinkClick r:id="rId6"/>
              </a:rPr>
              <a:t>://www.hrstud.unizg.hr/_</a:t>
            </a:r>
            <a:r>
              <a:rPr lang="hr-HR" sz="1200" dirty="0" smtClean="0">
                <a:hlinkClick r:id="rId6"/>
              </a:rPr>
              <a:t>download/repository/teaching_for_learning_cro.pdf</a:t>
            </a:r>
            <a:r>
              <a:rPr lang="hr-HR" sz="1200" dirty="0" smtClean="0"/>
              <a:t> </a:t>
            </a:r>
            <a:r>
              <a:rPr lang="hr-HR" sz="1100" dirty="0" smtClean="0"/>
              <a:t>(</a:t>
            </a:r>
            <a:r>
              <a:rPr lang="hr-HR" sz="1100" dirty="0" err="1" smtClean="0"/>
              <a:t>pristupljeno</a:t>
            </a:r>
            <a:r>
              <a:rPr lang="hr-HR" sz="1100" dirty="0" smtClean="0"/>
              <a:t> 10.5.2020.)</a:t>
            </a:r>
          </a:p>
          <a:p>
            <a:pPr marL="609417" indent="-609417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hr-HR" sz="1400" dirty="0"/>
              <a:t>8</a:t>
            </a:r>
            <a:r>
              <a:rPr lang="hr-HR" sz="1400" dirty="0" smtClean="0"/>
              <a:t>. Škola za život. </a:t>
            </a:r>
            <a:r>
              <a:rPr lang="hr-HR" sz="1400" dirty="0">
                <a:hlinkClick r:id="rId7"/>
              </a:rPr>
              <a:t>https://skolazazivot.hr/kurikulumi-2</a:t>
            </a:r>
            <a:r>
              <a:rPr lang="hr-HR" sz="1400" dirty="0" smtClean="0">
                <a:hlinkClick r:id="rId7"/>
              </a:rPr>
              <a:t>/</a:t>
            </a:r>
            <a:r>
              <a:rPr lang="hr-HR" sz="1400" dirty="0" smtClean="0"/>
              <a:t> </a:t>
            </a:r>
            <a:r>
              <a:rPr lang="hr-HR" sz="1100" dirty="0" smtClean="0"/>
              <a:t>(</a:t>
            </a:r>
            <a:r>
              <a:rPr lang="hr-HR" sz="1100" dirty="0" err="1" smtClean="0"/>
              <a:t>pristupljeno</a:t>
            </a:r>
            <a:r>
              <a:rPr lang="hr-HR" sz="1100" dirty="0" smtClean="0"/>
              <a:t> 10.5.2020.)</a:t>
            </a:r>
            <a:endParaRPr lang="hr-HR" sz="1100" dirty="0"/>
          </a:p>
          <a:p>
            <a:pPr marL="609417" indent="-609417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hr-HR" sz="1400" dirty="0"/>
              <a:t>9</a:t>
            </a:r>
            <a:r>
              <a:rPr lang="hr-HR" sz="1400" dirty="0" smtClean="0"/>
              <a:t>. </a:t>
            </a:r>
            <a:r>
              <a:rPr lang="hr-HR" sz="1400" dirty="0" err="1"/>
              <a:t>Špiranec</a:t>
            </a:r>
            <a:r>
              <a:rPr lang="hr-HR" sz="1400" dirty="0"/>
              <a:t>, Sonja; </a:t>
            </a:r>
            <a:r>
              <a:rPr lang="hr-HR" sz="1400" dirty="0" err="1"/>
              <a:t>Banek</a:t>
            </a:r>
            <a:r>
              <a:rPr lang="hr-HR" sz="1400" dirty="0"/>
              <a:t> Zorica, Mihaela. 2008</a:t>
            </a:r>
            <a:r>
              <a:rPr lang="hr-HR" sz="1400" b="1" dirty="0"/>
              <a:t>. </a:t>
            </a:r>
            <a:r>
              <a:rPr lang="hr-HR" sz="1400" b="1" i="1" dirty="0"/>
              <a:t>Informacijska pismenost</a:t>
            </a:r>
            <a:r>
              <a:rPr lang="hr-HR" sz="1400" dirty="0"/>
              <a:t>. Filozofski fakultet. </a:t>
            </a:r>
            <a:r>
              <a:rPr lang="hr-HR" sz="1400" dirty="0" smtClean="0"/>
              <a:t>Zagreb.</a:t>
            </a:r>
            <a:endParaRPr lang="hr-HR" sz="1400" dirty="0"/>
          </a:p>
          <a:p>
            <a:pPr marL="609417" indent="-609417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hr-HR" sz="1400" dirty="0" smtClean="0"/>
              <a:t>10. </a:t>
            </a:r>
            <a:r>
              <a:rPr lang="hr-HR" sz="1400" dirty="0" err="1"/>
              <a:t>Vizek</a:t>
            </a:r>
            <a:r>
              <a:rPr lang="hr-HR" sz="1400" dirty="0"/>
              <a:t>-Vidović, </a:t>
            </a:r>
            <a:r>
              <a:rPr lang="hr-HR" sz="1400" dirty="0" err="1"/>
              <a:t>V.lasta</a:t>
            </a:r>
            <a:r>
              <a:rPr lang="hr-HR" sz="1400" dirty="0"/>
              <a:t> i dr. 2003.  </a:t>
            </a:r>
            <a:r>
              <a:rPr lang="hr-HR" sz="1400" b="1" i="1" dirty="0"/>
              <a:t>Psihologija obrazovanja</a:t>
            </a:r>
            <a:r>
              <a:rPr lang="hr-HR" sz="1400" b="1" dirty="0"/>
              <a:t>.</a:t>
            </a:r>
            <a:r>
              <a:rPr lang="hr-HR" sz="1400" dirty="0"/>
              <a:t> IEP-VERN. Zagreb.(Planiranje i evaluacija obrazovnog procesa.  (str. 405-468).</a:t>
            </a:r>
          </a:p>
          <a:p>
            <a:pPr marL="609417" indent="-609417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hr-HR" sz="1400" dirty="0" smtClean="0"/>
              <a:t>11. </a:t>
            </a:r>
            <a:r>
              <a:rPr lang="hr-HR" altLang="sr-Latn-RS" sz="1400" dirty="0" err="1"/>
              <a:t>Vizek</a:t>
            </a:r>
            <a:r>
              <a:rPr lang="hr-HR" altLang="sr-Latn-RS" sz="1400" dirty="0"/>
              <a:t> Vidović, Vlasta. 2008. </a:t>
            </a:r>
            <a:r>
              <a:rPr lang="hr-HR" altLang="sr-Latn-RS" sz="1400" b="1" i="1" dirty="0"/>
              <a:t>Ishodi učenja u obrazovanju učitelja i nastavnika </a:t>
            </a:r>
            <a:r>
              <a:rPr lang="hr-HR" altLang="sr-Latn-RS" sz="1400" i="1" dirty="0"/>
              <a:t>– </a:t>
            </a:r>
            <a:r>
              <a:rPr lang="hr-HR" altLang="sr-Latn-RS" sz="1400" b="1" i="1" dirty="0"/>
              <a:t>konceptualni </a:t>
            </a:r>
            <a:r>
              <a:rPr lang="hr-HR" altLang="sr-Latn-RS" sz="1400" b="1" i="1" dirty="0" smtClean="0"/>
              <a:t>okvir</a:t>
            </a:r>
            <a:r>
              <a:rPr lang="hr-HR" altLang="sr-Latn-RS" sz="1400" dirty="0"/>
              <a:t>.</a:t>
            </a:r>
            <a:r>
              <a:rPr lang="hr-HR" altLang="sr-Latn-RS" sz="1400" i="1" dirty="0" smtClean="0"/>
              <a:t> AZOO. </a:t>
            </a:r>
            <a:r>
              <a:rPr lang="hr-HR" altLang="sr-Latn-RS" sz="1400" dirty="0"/>
              <a:t>Zagreb.</a:t>
            </a:r>
            <a:endParaRPr lang="hr-HR" sz="1400" dirty="0"/>
          </a:p>
          <a:p>
            <a:pPr marL="609417" indent="-609417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hr-HR" sz="1600" dirty="0"/>
          </a:p>
          <a:p>
            <a:pPr marL="609417" indent="-609417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hr-HR" sz="1600" i="1" dirty="0"/>
          </a:p>
        </p:txBody>
      </p:sp>
    </p:spTree>
    <p:extLst>
      <p:ext uri="{BB962C8B-B14F-4D97-AF65-F5344CB8AC3E}">
        <p14:creationId xmlns:p14="http://schemas.microsoft.com/office/powerpoint/2010/main" val="1194996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250" y="624111"/>
            <a:ext cx="8909366" cy="758641"/>
          </a:xfrm>
        </p:spPr>
        <p:txBody>
          <a:bodyPr>
            <a:normAutofit/>
          </a:bodyPr>
          <a:lstStyle/>
          <a:p>
            <a:r>
              <a:rPr lang="hr-HR" sz="2800" dirty="0" smtClean="0"/>
              <a:t>Korišteni izvori – GIK, tematsko planiranje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>
              <a:hlinkClick r:id=""/>
            </a:endParaRPr>
          </a:p>
          <a:p>
            <a:r>
              <a:rPr lang="hr-HR" sz="1400" dirty="0" smtClean="0">
                <a:hlinkClick r:id=""/>
              </a:rPr>
              <a:t>Jukić, M. </a:t>
            </a:r>
            <a:r>
              <a:rPr lang="hr-HR" sz="1400" dirty="0" err="1" smtClean="0">
                <a:hlinkClick r:id="rId2"/>
              </a:rPr>
              <a:t>et</a:t>
            </a:r>
            <a:r>
              <a:rPr lang="hr-HR" sz="1400" dirty="0" smtClean="0">
                <a:hlinkClick r:id="rId2"/>
              </a:rPr>
              <a:t> </a:t>
            </a:r>
            <a:r>
              <a:rPr lang="hr-HR" sz="1400" dirty="0" err="1" smtClean="0">
                <a:hlinkClick r:id="rId2"/>
              </a:rPr>
              <a:t>al</a:t>
            </a:r>
            <a:r>
              <a:rPr lang="hr-HR" sz="1400" dirty="0" smtClean="0"/>
              <a:t>. </a:t>
            </a:r>
            <a:r>
              <a:rPr lang="hr-HR" sz="1400" i="1" dirty="0" smtClean="0">
                <a:hlinkClick r:id=""/>
              </a:rPr>
              <a:t>Hrvatska čitanka 5 : za 5. razred osnovne škole</a:t>
            </a:r>
            <a:r>
              <a:rPr lang="hr-HR" sz="1400" dirty="0" smtClean="0">
                <a:hlinkClick r:id=""/>
              </a:rPr>
              <a:t>. Zagreb : Ljevak, 2019.</a:t>
            </a:r>
          </a:p>
          <a:p>
            <a:r>
              <a:rPr lang="hr-HR" sz="1400" dirty="0" smtClean="0">
                <a:hlinkClick r:id=""/>
              </a:rPr>
              <a:t>Metodički priručnici:   </a:t>
            </a:r>
          </a:p>
          <a:p>
            <a:r>
              <a:rPr lang="hr-HR" sz="1400" dirty="0" smtClean="0">
                <a:hlinkClick r:id=""/>
              </a:rPr>
              <a:t>https</a:t>
            </a:r>
            <a:r>
              <a:rPr lang="hr-HR" sz="1400" dirty="0">
                <a:hlinkClick r:id="rId2"/>
              </a:rPr>
              <a:t>://skolazazivot.hr/obrazovni-sadrzaji/metodicki-prirucnici/metodicki-prirucnici-za-osnovnu-skolu</a:t>
            </a:r>
            <a:r>
              <a:rPr lang="hr-HR" sz="1400" dirty="0" smtClean="0">
                <a:hlinkClick r:id="rId2"/>
              </a:rPr>
              <a:t>/</a:t>
            </a:r>
            <a:r>
              <a:rPr lang="hr-HR" sz="1400" dirty="0" smtClean="0"/>
              <a:t> (30.8.2020.)</a:t>
            </a:r>
            <a:endParaRPr lang="hr-HR" sz="1400" dirty="0"/>
          </a:p>
          <a:p>
            <a:r>
              <a:rPr lang="hr-HR" sz="1400" dirty="0">
                <a:hlinkClick r:id="rId3"/>
              </a:rPr>
              <a:t>https://skolazazivot.hr/kurikulumi-2</a:t>
            </a:r>
            <a:r>
              <a:rPr lang="hr-HR" sz="1400" dirty="0" smtClean="0">
                <a:hlinkClick r:id="rId3"/>
              </a:rPr>
              <a:t>/</a:t>
            </a:r>
            <a:r>
              <a:rPr lang="hr-HR" sz="1400" dirty="0"/>
              <a:t> </a:t>
            </a:r>
            <a:r>
              <a:rPr lang="hr-HR" sz="1400" dirty="0" smtClean="0"/>
              <a:t>(1.9.2020.)</a:t>
            </a:r>
            <a:endParaRPr lang="hr-HR" sz="1400" dirty="0"/>
          </a:p>
          <a:p>
            <a:r>
              <a:rPr lang="hr-HR" sz="1400" dirty="0">
                <a:hlinkClick r:id="rId4"/>
              </a:rPr>
              <a:t>https://www.ucl.ac.uk/learning-designer/</a:t>
            </a:r>
            <a:r>
              <a:rPr lang="hr-HR" sz="1400" dirty="0"/>
              <a:t> (</a:t>
            </a:r>
            <a:r>
              <a:rPr lang="hr-HR" sz="1400" dirty="0" smtClean="0"/>
              <a:t>1.9.2020.)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1548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711880" y="285982"/>
            <a:ext cx="77068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Okvirni godišnji izvedbeni </a:t>
            </a:r>
            <a:r>
              <a:rPr lang="hr-HR" sz="2000" b="1" dirty="0" smtClean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kurikulum HJ 5. po područjima</a:t>
            </a:r>
            <a:endParaRPr lang="hr-HR" sz="2000" b="1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446559"/>
              </p:ext>
            </p:extLst>
          </p:nvPr>
        </p:nvGraphicFramePr>
        <p:xfrm>
          <a:off x="1053852" y="686092"/>
          <a:ext cx="9865096" cy="799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7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7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</a:rPr>
                        <a:t>PREDMETNO PODRUČJE HRVATSKI JEZIK I KOMUNIKACIJA </a:t>
                      </a:r>
                      <a:endParaRPr lang="hr-HR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hr-HR" sz="1100" dirty="0" smtClean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hr-HR" sz="1800" dirty="0" smtClean="0">
                          <a:solidFill>
                            <a:srgbClr val="002060"/>
                          </a:solidFill>
                          <a:effectLst/>
                        </a:rPr>
                        <a:t> A - Hrvatski jezik i komunikacija</a:t>
                      </a:r>
                      <a:endParaRPr lang="hr-HR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2060"/>
                          </a:solidFill>
                          <a:effectLst/>
                        </a:rPr>
                        <a:t>ISHOD </a:t>
                      </a:r>
                      <a:endParaRPr lang="hr-HR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2060"/>
                          </a:solidFill>
                          <a:effectLst/>
                        </a:rPr>
                        <a:t>RAZRADA ISHODA </a:t>
                      </a:r>
                      <a:endParaRPr lang="hr-HR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174528"/>
              </p:ext>
            </p:extLst>
          </p:nvPr>
        </p:nvGraphicFramePr>
        <p:xfrm>
          <a:off x="1053853" y="1707721"/>
          <a:ext cx="9865095" cy="5133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7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6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2405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2060"/>
                          </a:solidFill>
                          <a:effectLst/>
                        </a:rPr>
                        <a:t>OŠ HJ A</a:t>
                      </a:r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</a:rPr>
                        <a:t>. 5. 3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</a:rPr>
                        <a:t>Učenik čita tekst, izdvaja ključne riječi i objašnjava značenje teksta.  </a:t>
                      </a:r>
                      <a:endParaRPr lang="hr-HR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100" b="0" dirty="0">
                          <a:solidFill>
                            <a:schemeClr val="tx1"/>
                          </a:solidFill>
                          <a:effectLst/>
                        </a:rPr>
                        <a:t>prepoznaje svrhu čitanja: osobna, obrazovna i javna 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100" b="0" dirty="0">
                          <a:solidFill>
                            <a:schemeClr val="tx1"/>
                          </a:solidFill>
                          <a:effectLst/>
                        </a:rPr>
                        <a:t>uočava sastavne elemente grafičke strukture teksta: naslov, podnaslove, fotografije i/ili ilustracije  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100" b="0" dirty="0">
                          <a:solidFill>
                            <a:schemeClr val="tx1"/>
                          </a:solidFill>
                          <a:effectLst/>
                        </a:rPr>
                        <a:t>izdvaja ključne riječi i piše kratke bilješke  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100" b="0" dirty="0">
                          <a:solidFill>
                            <a:schemeClr val="tx1"/>
                          </a:solidFill>
                          <a:effectLst/>
                        </a:rPr>
                        <a:t>prepričava tekst služeći se bilješkama 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100" b="0" dirty="0">
                          <a:solidFill>
                            <a:schemeClr val="tx1"/>
                          </a:solidFill>
                          <a:effectLst/>
                        </a:rPr>
                        <a:t>objašnjava nepoznate riječi na temelju vođenoga razgovora i zaključivanja iz konteksta</a:t>
                      </a:r>
                      <a:r>
                        <a:rPr lang="hr-HR" sz="1100" dirty="0">
                          <a:effectLst/>
                        </a:rPr>
                        <a:t>  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400" b="0" i="0" u="sng" dirty="0">
                          <a:solidFill>
                            <a:srgbClr val="FF0000"/>
                          </a:solidFill>
                          <a:effectLst/>
                        </a:rPr>
                        <a:t>služi se sadržajem i kazalom pojmova u traženju informacija </a:t>
                      </a: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400" b="0" i="0" u="sng" dirty="0">
                          <a:solidFill>
                            <a:srgbClr val="FF0000"/>
                          </a:solidFill>
                          <a:effectLst/>
                        </a:rPr>
                        <a:t>ovladava osnovnim tehnikama pretraživanja interneta i knjižničnih kataloga</a:t>
                      </a:r>
                      <a:r>
                        <a:rPr lang="hr-HR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0" dirty="0">
                          <a:solidFill>
                            <a:schemeClr val="tx1"/>
                          </a:solidFill>
                          <a:effectLst/>
                        </a:rPr>
                        <a:t>tekstovi: opis, anegdota, bilješka; poziv, oglas </a:t>
                      </a:r>
                      <a:endParaRPr lang="hr-H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 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9870">
                <a:tc>
                  <a:txBody>
                    <a:bodyPr/>
                    <a:lstStyle/>
                    <a:p>
                      <a:pPr fontAlgn="base"/>
                      <a:endParaRPr lang="hr-HR" sz="14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hr-HR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OŠ HJ A.5.4.</a:t>
                      </a:r>
                    </a:p>
                    <a:p>
                      <a:pPr fontAlgn="base"/>
                      <a:r>
                        <a:rPr lang="hr-HR" sz="14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Učenik piše tekstove trodijelne strukture u skladu s temom</a:t>
                      </a:r>
                    </a:p>
                    <a:p>
                      <a:pPr fontAlgn="base"/>
                      <a:endParaRPr lang="hr-HR" sz="14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28575" marB="2857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hr-HR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piše sastavak / tekst trodijelne strukture u skladu sa slobodno odabranom ili zadanom temom</a:t>
                      </a:r>
                      <a:r>
                        <a:rPr lang="hr-H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71450" lvl="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hr-H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utvrđuje temu: čita i istražuje o temi u različitim izvorima, povezuje temu sa stečenim znanjem i iskustvom </a:t>
                      </a:r>
                    </a:p>
                    <a:p>
                      <a:pPr marL="171450" lvl="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hr-H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piše bilješke o temi: u natuknicama navodi podteme razrađujući temu </a:t>
                      </a:r>
                    </a:p>
                    <a:p>
                      <a:pPr marL="171450" lvl="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hr-H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pripovijeda kronološki nižući događaje povezujući rečenice tako da sljedeća proizlazi iz prethodne  </a:t>
                      </a:r>
                    </a:p>
                    <a:p>
                      <a:pPr marL="171450" lvl="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hr-H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služi se novim riječima koje je čuo ili pročitao istražujući o temi</a:t>
                      </a:r>
                      <a:r>
                        <a:rPr lang="hr-HR" sz="11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provjerava točnost informacija </a:t>
                      </a: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svjesno i točno citira autorsko djelo poštujući intelektualno vlasništvo </a:t>
                      </a:r>
                    </a:p>
                    <a:p>
                      <a:pPr marL="171450" lvl="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hr-H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piše veliko početno slovo u </a:t>
                      </a:r>
                      <a:r>
                        <a:rPr lang="hr-HR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jednorječnim</a:t>
                      </a:r>
                      <a:r>
                        <a:rPr lang="hr-H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hr-HR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višerječnim</a:t>
                      </a:r>
                      <a:r>
                        <a:rPr lang="hr-H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imenima: vlastite imenice, posvojni pridjevi, zemljopisna imena u bližem okružju; piše zarez odvajajući usklik i vokativ od ostatka rečenice </a:t>
                      </a:r>
                    </a:p>
                    <a:p>
                      <a:pPr marL="171450" lvl="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hr-H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služi se pravopisnim priručnicima sa svrhom poštivanja pravopisne norme  </a:t>
                      </a:r>
                    </a:p>
                    <a:p>
                      <a:pPr marL="171450" lvl="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hr-H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piše u skladu s usvojenim gramatičkim i pravopisnim pravilima   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r-H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tekstovi: pisani sastavak, sažeto, opširno i stvaralačko prepričavanje, e-pismo </a:t>
                      </a:r>
                      <a:endParaRPr lang="hr-H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78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711880" y="285982"/>
            <a:ext cx="77068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Okvirni godišnji izvedbeni </a:t>
            </a:r>
            <a:r>
              <a:rPr lang="hr-HR" sz="2000" b="1" dirty="0" smtClean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kurikulum HJ 5. po područjima</a:t>
            </a:r>
            <a:endParaRPr lang="hr-HR" sz="2000" b="1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664666"/>
              </p:ext>
            </p:extLst>
          </p:nvPr>
        </p:nvGraphicFramePr>
        <p:xfrm>
          <a:off x="909836" y="1124744"/>
          <a:ext cx="10042338" cy="1035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9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2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PREDMETNO PODRUČJE KNJIŽEVNOST I STVARALAŠTVO </a:t>
                      </a:r>
                      <a:endParaRPr lang="hr-HR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hr-HR" sz="1800" dirty="0" smtClean="0">
                          <a:solidFill>
                            <a:srgbClr val="002060"/>
                          </a:solidFill>
                          <a:effectLst/>
                        </a:rPr>
                        <a:t>      B – Književnost i stvaralaštvo</a:t>
                      </a:r>
                      <a:endParaRPr lang="hr-HR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rgbClr val="002060"/>
                          </a:solidFill>
                          <a:effectLst/>
                        </a:rPr>
                        <a:t>  </a:t>
                      </a:r>
                      <a:endParaRPr lang="hr-HR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hr-HR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</a:rPr>
                        <a:t>ISHOD</a:t>
                      </a:r>
                      <a:r>
                        <a:rPr lang="hr-HR" sz="1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hr-HR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2060"/>
                          </a:solidFill>
                          <a:effectLst/>
                        </a:rPr>
                        <a:t>RAZRADA </a:t>
                      </a:r>
                      <a:r>
                        <a:rPr lang="hr-HR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 ISHODA</a:t>
                      </a:r>
                      <a:r>
                        <a:rPr lang="hr-HR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hr-HR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544117"/>
              </p:ext>
            </p:extLst>
          </p:nvPr>
        </p:nvGraphicFramePr>
        <p:xfrm>
          <a:off x="909837" y="2276872"/>
          <a:ext cx="10009112" cy="3681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5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0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1646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OŠ HJ B</a:t>
                      </a:r>
                      <a:r>
                        <a:rPr lang="hr-HR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5. 4</a:t>
                      </a:r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Učenik se stvaralački izražava prema vlastitome interesu potaknut različitim iskustvima i doživljajima književnoga teksta</a:t>
                      </a:r>
                      <a:r>
                        <a:rPr lang="hr-HR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hr-HR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temelju jezičnih vještina, aktivnoga rječnika i stečenoga znanja oblikuje uratke u kojima dolazi do izražaja kreativnost, originalnost i stvaralačko mišljenje </a:t>
                      </a: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hr-HR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istražuje, eksperimentira i slobodno radi na temi koja mu je bliska </a:t>
                      </a: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endParaRPr lang="hr-HR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prepoznaje pojam autorstva i autorskog djela te koncept zaštite intelektualnoga vlasništva kao način zaštite vlastitog i poštivanja tuđeg autorskog djela u kreiranju novih sadržaja</a:t>
                      </a:r>
                      <a:r>
                        <a:rPr lang="hr-HR" sz="1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endParaRPr lang="hr-HR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hr-HR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stvara na narječju / mjesnome govoru, improvizira ili dramatizira tekst i priprema za izvedbu, izražava se pokretom i plesom, crta slikovnicu, ilustrira priču i druge uratke prema vlastitoj zamisli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razvija vlastiti potencijal za stvaralaštvo  </a:t>
                      </a:r>
                      <a:endParaRPr lang="hr-H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 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27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711880" y="285982"/>
            <a:ext cx="77068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Okvirni godišnji izvedbeni </a:t>
            </a:r>
            <a:r>
              <a:rPr lang="hr-HR" sz="2000" b="1" dirty="0" smtClean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kurikulum HJ 5. po područjima</a:t>
            </a:r>
            <a:endParaRPr lang="hr-HR" sz="2000" b="1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205261"/>
              </p:ext>
            </p:extLst>
          </p:nvPr>
        </p:nvGraphicFramePr>
        <p:xfrm>
          <a:off x="981844" y="686092"/>
          <a:ext cx="10042338" cy="63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8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3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</a:rPr>
                        <a:t>PREDMETNO PODRUČJE </a:t>
                      </a:r>
                      <a:r>
                        <a:rPr lang="hr-HR" sz="1400" dirty="0" smtClean="0">
                          <a:solidFill>
                            <a:srgbClr val="002060"/>
                          </a:solidFill>
                          <a:effectLst/>
                        </a:rPr>
                        <a:t>KULTURA I MEDIJI</a:t>
                      </a:r>
                      <a:endParaRPr lang="hr-HR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hr-HR" sz="1800" dirty="0" smtClean="0">
                          <a:solidFill>
                            <a:srgbClr val="002060"/>
                          </a:solidFill>
                          <a:effectLst/>
                        </a:rPr>
                        <a:t>  C – Kultura i mediji</a:t>
                      </a:r>
                      <a:endParaRPr lang="hr-HR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2060"/>
                          </a:solidFill>
                          <a:effectLst/>
                        </a:rPr>
                        <a:t>ISHOD </a:t>
                      </a:r>
                      <a:endParaRPr lang="hr-HR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2060"/>
                          </a:solidFill>
                          <a:effectLst/>
                        </a:rPr>
                        <a:t>RAZRADA </a:t>
                      </a:r>
                      <a:r>
                        <a:rPr lang="hr-HR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 ISHODA</a:t>
                      </a:r>
                      <a:r>
                        <a:rPr lang="hr-HR" sz="1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hr-HR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565783"/>
              </p:ext>
            </p:extLst>
          </p:nvPr>
        </p:nvGraphicFramePr>
        <p:xfrm>
          <a:off x="981844" y="1484784"/>
          <a:ext cx="10109555" cy="5578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0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5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7582">
                <a:tc>
                  <a:txBody>
                    <a:bodyPr/>
                    <a:lstStyle/>
                    <a:p>
                      <a:pPr fontAlgn="base"/>
                      <a:r>
                        <a:rPr lang="hr-HR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OŠ HJ C. 5. 1 </a:t>
                      </a:r>
                    </a:p>
                    <a:p>
                      <a:r>
                        <a:rPr lang="hr-HR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Učenik razlikuje tiskane medijske tekstove i izdvaja tekstove koji promiču pozitivne vrijednosti. </a:t>
                      </a:r>
                      <a:endParaRPr lang="hr-HR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hr-HR" sz="12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razlikuje tiskane medijske tekstove prema ritmu izlaženja: dnevne novine, tjedne, mjesečne i godišnje časopise </a:t>
                      </a: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hr-HR" sz="12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uočava uporabu i organizaciju pojedinih sadržajnih i grafičkih elemenata u različitim tiskanim medijskim tekstovima sa svrhom prenošenja poruke</a:t>
                      </a:r>
                    </a:p>
                    <a:p>
                      <a:pPr marL="0" lvl="0" indent="0" fontAlgn="base">
                        <a:buFont typeface="Arial" panose="020B0604020202020204" pitchFamily="34" charset="0"/>
                        <a:buNone/>
                      </a:pPr>
                      <a:endParaRPr lang="hr-HR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hr-H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prepoznaje kako se grafičkim elementima (naslov, nadnaslov, podnaslov, fotografija/ilustracija, okvir) oblikuje značenje medijske poruke i stvara željeni učinak na primatelja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izdvaja sadržaje koji promiču pozitivne vrijednosti i potiču pozitivne komunikacijske obrasce 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 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0545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OŠ HJ C</a:t>
                      </a:r>
                      <a:r>
                        <a:rPr lang="hr-HR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5. 3 </a:t>
                      </a:r>
                      <a:endParaRPr lang="hr-HR" sz="14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Učenik posjećuje kulturne događaje u fizičkome i virtualnome okružju. </a:t>
                      </a:r>
                      <a:endParaRPr lang="hr-HR" sz="14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endParaRPr lang="hr-HR" sz="1200" dirty="0" smtClean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lvl="0" indent="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hr-HR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Preporučeni </a:t>
                      </a:r>
                      <a:r>
                        <a:rPr lang="hr-H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sadržaji:  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posjet kazalištu: kazališne predstave; programi kojima se predstavlja organizacija rada kazališta, rad na predstavi i njihovi sudionici  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odlazak u kino i kinoteke  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posjet medijskim kućama (radijske i televizijske postaje, novinske i izdavačke kuće)  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posjet institucijama: knjižnice, muzeji, atelijeri, umjetničke radionice, instituti, zavodi 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posjet festivalima: književni, filmski, znanstveni, edukacijski, tradicijski  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posjet tribinama i susreti s književnicima i autorima različitih područja djelovanja 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sudjelovanje u radionicama različitih sadržaja 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posjet izložbama 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posjet predavanjima u fizičkome i digitalnome okružju 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sudjelovanje u raznim projektima  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posjet internetskim sadržajima: online izložbe, online učionice, kulturni portali </a:t>
                      </a:r>
                      <a:endParaRPr lang="hr-H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48" y="876581"/>
            <a:ext cx="8335003" cy="46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7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38052" t="33725" r="11324" b="14902"/>
          <a:stretch/>
        </p:blipFill>
        <p:spPr>
          <a:xfrm>
            <a:off x="2061964" y="1124505"/>
            <a:ext cx="8197967" cy="46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8538" y="140017"/>
            <a:ext cx="8909366" cy="787831"/>
          </a:xfrm>
        </p:spPr>
        <p:txBody>
          <a:bodyPr>
            <a:normAutofit/>
          </a:bodyPr>
          <a:lstStyle/>
          <a:p>
            <a:r>
              <a:rPr lang="hr-HR" sz="2800" dirty="0"/>
              <a:t>Razrada teme „Čitam…”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678" y="823282"/>
            <a:ext cx="4338092" cy="603471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657" y="304745"/>
            <a:ext cx="4603442" cy="639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0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2588538" y="140017"/>
            <a:ext cx="8909366" cy="7878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800" smtClean="0"/>
              <a:t>Razrada teme „Čitam…”</a:t>
            </a:r>
            <a:endParaRPr lang="hr-HR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94" y="685800"/>
            <a:ext cx="4411592" cy="617220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6520125" y="2178422"/>
            <a:ext cx="5350535" cy="4206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Polazni tekst</a:t>
            </a:r>
            <a:endParaRPr lang="hr-HR" dirty="0" smtClean="0"/>
          </a:p>
          <a:p>
            <a:r>
              <a:rPr lang="hr-HR" b="1" dirty="0" smtClean="0">
                <a:solidFill>
                  <a:srgbClr val="002060"/>
                </a:solidFill>
              </a:rPr>
              <a:t>Ishodi: </a:t>
            </a:r>
          </a:p>
          <a:p>
            <a:r>
              <a:rPr lang="hr-HR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Š HJ B</a:t>
            </a:r>
            <a:r>
              <a:rPr lang="hr-HR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5. 4</a:t>
            </a:r>
            <a:r>
              <a:rPr lang="hr-HR" sz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hr-HR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hr-H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Učenik se stvaralački izražava prema vlastitome interesu potaknut različitim iskustvima i doživljajima književnoga teksta</a:t>
            </a:r>
            <a:r>
              <a:rPr lang="hr-HR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 </a:t>
            </a:r>
            <a:endParaRPr lang="hr-HR" sz="1600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fontAlgn="base">
              <a:lnSpc>
                <a:spcPct val="107000"/>
              </a:lnSpc>
            </a:pPr>
            <a:r>
              <a:rPr lang="hr-HR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Razrada ishoda: </a:t>
            </a:r>
            <a:r>
              <a:rPr lang="hr-HR" sz="1600" dirty="0">
                <a:solidFill>
                  <a:srgbClr val="002060"/>
                </a:solidFill>
              </a:rPr>
              <a:t>prepoznaje pojam autorstva i autorskog djela te koncept zaštite intelektualnoga vlasništva kao način zaštite vlastitog i poštivanja tuđeg autorskog djela u kreiranju novih sadržaja </a:t>
            </a: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endParaRPr lang="hr-HR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b="1" dirty="0" err="1" smtClean="0">
                <a:solidFill>
                  <a:srgbClr val="002060"/>
                </a:solidFill>
              </a:rPr>
              <a:t>uku</a:t>
            </a:r>
            <a:r>
              <a:rPr lang="hr-HR" b="1" dirty="0" smtClean="0">
                <a:solidFill>
                  <a:srgbClr val="002060"/>
                </a:solidFill>
              </a:rPr>
              <a:t> B.2.1. – poznaje osnovne pristupe i strategije učenja i zna kako se njima koristiti u pojedinim situacijama učenja</a:t>
            </a:r>
          </a:p>
          <a:p>
            <a:endParaRPr lang="hr-HR" dirty="0"/>
          </a:p>
        </p:txBody>
      </p:sp>
      <p:sp>
        <p:nvSpPr>
          <p:cNvPr id="7" name="Strelica udesno 6"/>
          <p:cNvSpPr/>
          <p:nvPr/>
        </p:nvSpPr>
        <p:spPr>
          <a:xfrm>
            <a:off x="5348133" y="2366684"/>
            <a:ext cx="994823" cy="4571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67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2218</TotalTime>
  <Words>995</Words>
  <Application>Microsoft Office PowerPoint</Application>
  <PresentationFormat>Prilagođeno</PresentationFormat>
  <Paragraphs>201</Paragraphs>
  <Slides>21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31" baseType="lpstr">
      <vt:lpstr>Arial</vt:lpstr>
      <vt:lpstr>Calibri</vt:lpstr>
      <vt:lpstr>Cambria</vt:lpstr>
      <vt:lpstr>Euphemia</vt:lpstr>
      <vt:lpstr>Lucida Sans Unicode</vt:lpstr>
      <vt:lpstr>Symbol</vt:lpstr>
      <vt:lpstr>Times New Roman</vt:lpstr>
      <vt:lpstr>Wingdings 3</vt:lpstr>
      <vt:lpstr>Pramen</vt:lpstr>
      <vt:lpstr>Dokument</vt:lpstr>
      <vt:lpstr>Školska knjižnica i tematsko planiranje u predmetu Hrvatski jezik u 5. razr. – primjer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Razrada teme „Čitam…”</vt:lpstr>
      <vt:lpstr>PowerPoint prezentacija</vt:lpstr>
      <vt:lpstr>PowerPoint prezentacija</vt:lpstr>
      <vt:lpstr>Priprema (scenarij poučavanja) za nastavni sat u školskoj knjižnici</vt:lpstr>
      <vt:lpstr>Priprema za nastavni sat u školskoj knjižnici</vt:lpstr>
      <vt:lpstr>Priprema za nastavni sat u školskoj knjižnici</vt:lpstr>
      <vt:lpstr>PowerPoint prezentacija</vt:lpstr>
      <vt:lpstr>PowerPoint prezentacija</vt:lpstr>
      <vt:lpstr>PowerPoint prezentacija</vt:lpstr>
      <vt:lpstr>PowerPoint prezentacija</vt:lpstr>
      <vt:lpstr>Preporuka</vt:lpstr>
      <vt:lpstr>PowerPoint prezentacija</vt:lpstr>
      <vt:lpstr>Korišteni izvori</vt:lpstr>
      <vt:lpstr>Korišteni izvori – GIK, tematsko planiranje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za pripravnike</dc:title>
  <dc:creator>BIBLIOTEKA</dc:creator>
  <cp:lastModifiedBy>Korisnik</cp:lastModifiedBy>
  <cp:revision>162</cp:revision>
  <dcterms:created xsi:type="dcterms:W3CDTF">2019-12-12T17:26:50Z</dcterms:created>
  <dcterms:modified xsi:type="dcterms:W3CDTF">2023-01-11T09:19:48Z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