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5"/>
  </p:notesMasterIdLst>
  <p:handoutMasterIdLst>
    <p:handoutMasterId r:id="rId36"/>
  </p:handoutMasterIdLst>
  <p:sldIdLst>
    <p:sldId id="343" r:id="rId2"/>
    <p:sldId id="411" r:id="rId3"/>
    <p:sldId id="412" r:id="rId4"/>
    <p:sldId id="404" r:id="rId5"/>
    <p:sldId id="405" r:id="rId6"/>
    <p:sldId id="406" r:id="rId7"/>
    <p:sldId id="407" r:id="rId8"/>
    <p:sldId id="408" r:id="rId9"/>
    <p:sldId id="409" r:id="rId10"/>
    <p:sldId id="410" r:id="rId11"/>
    <p:sldId id="413" r:id="rId12"/>
    <p:sldId id="415" r:id="rId13"/>
    <p:sldId id="414" r:id="rId14"/>
    <p:sldId id="416" r:id="rId15"/>
    <p:sldId id="417" r:id="rId16"/>
    <p:sldId id="418" r:id="rId17"/>
    <p:sldId id="366" r:id="rId18"/>
    <p:sldId id="371" r:id="rId19"/>
    <p:sldId id="346" r:id="rId20"/>
    <p:sldId id="361" r:id="rId21"/>
    <p:sldId id="363" r:id="rId22"/>
    <p:sldId id="364" r:id="rId23"/>
    <p:sldId id="365" r:id="rId24"/>
    <p:sldId id="349" r:id="rId25"/>
    <p:sldId id="374" r:id="rId26"/>
    <p:sldId id="419" r:id="rId27"/>
    <p:sldId id="420" r:id="rId28"/>
    <p:sldId id="421" r:id="rId29"/>
    <p:sldId id="425" r:id="rId30"/>
    <p:sldId id="422" r:id="rId31"/>
    <p:sldId id="423" r:id="rId32"/>
    <p:sldId id="424" r:id="rId33"/>
    <p:sldId id="426" r:id="rId34"/>
  </p:sldIdLst>
  <p:sldSz cx="12192000" cy="6858000"/>
  <p:notesSz cx="6669088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3127">
          <p15:clr>
            <a:srgbClr val="A4A3A4"/>
          </p15:clr>
        </p15:guide>
        <p15:guide id="2" pos="210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ivanak" initials="i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12B4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425" autoAdjust="0"/>
    <p:restoredTop sz="96124" autoAdjust="0"/>
  </p:normalViewPr>
  <p:slideViewPr>
    <p:cSldViewPr snapToObjects="1">
      <p:cViewPr>
        <p:scale>
          <a:sx n="70" d="100"/>
          <a:sy n="70" d="100"/>
        </p:scale>
        <p:origin x="-432" y="-210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Objects="1">
      <p:cViewPr varScale="1">
        <p:scale>
          <a:sx n="54" d="100"/>
          <a:sy n="54" d="100"/>
        </p:scale>
        <p:origin x="-2706" y="-108"/>
      </p:cViewPr>
      <p:guideLst>
        <p:guide orient="horz" pos="3127"/>
        <p:guide pos="210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commentAuthors" Target="commentAuthors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25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778250" y="0"/>
            <a:ext cx="288925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F540A3-56D3-44EB-B2D9-B20696117358}" type="datetimeFigureOut">
              <a:rPr lang="hr-HR" smtClean="0"/>
              <a:t>31.8.2015.</a:t>
            </a:fld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163"/>
            <a:ext cx="288925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778250" y="9428163"/>
            <a:ext cx="288925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1A2294-E3A0-4739-8419-F7235565C187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8852723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777607" y="0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C8D44E-2446-4EAC-9517-55831F5C1DC7}" type="datetimeFigureOut">
              <a:rPr lang="hr-HR" smtClean="0"/>
              <a:t>31.8.2015.</a:t>
            </a:fld>
            <a:endParaRPr lang="hr-H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6988" y="744538"/>
            <a:ext cx="6615112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r-H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66909" y="4715153"/>
            <a:ext cx="533527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777607" y="9428583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365B72-83C1-47F3-9E57-3F9076896C3C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016227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988" y="744538"/>
            <a:ext cx="6615112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11CE3C-0E55-4025-88C2-CDB7DE61D377}" type="slidenum">
              <a:rPr lang="hr-HR" smtClean="0">
                <a:solidFill>
                  <a:prstClr val="black"/>
                </a:solidFill>
              </a:rPr>
              <a:pPr/>
              <a:t>1</a:t>
            </a:fld>
            <a:endParaRPr lang="hr-H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06351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988" y="744538"/>
            <a:ext cx="6615112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11CE3C-0E55-4025-88C2-CDB7DE61D377}" type="slidenum">
              <a:rPr lang="hr-HR" smtClean="0">
                <a:solidFill>
                  <a:prstClr val="black"/>
                </a:solidFill>
              </a:rPr>
              <a:pPr/>
              <a:t>17</a:t>
            </a:fld>
            <a:endParaRPr lang="hr-H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06351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988" y="744538"/>
            <a:ext cx="6615112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11CE3C-0E55-4025-88C2-CDB7DE61D377}" type="slidenum">
              <a:rPr lang="hr-HR" smtClean="0">
                <a:solidFill>
                  <a:prstClr val="black"/>
                </a:solidFill>
              </a:rPr>
              <a:pPr/>
              <a:t>18</a:t>
            </a:fld>
            <a:endParaRPr lang="hr-H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06351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ta-IN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a-IN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r-Latn-RS" smtClean="0"/>
              <a:t>28. ožujka 2014.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10590-135A-A349-8E59-9E6F81FE9BE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a-IN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a-IN" smtClean="0"/>
              <a:t>Click to edit Master text styles</a:t>
            </a:r>
          </a:p>
          <a:p>
            <a:pPr lvl="1"/>
            <a:r>
              <a:rPr lang="ta-IN" smtClean="0"/>
              <a:t>Second level</a:t>
            </a:r>
          </a:p>
          <a:p>
            <a:pPr lvl="2"/>
            <a:r>
              <a:rPr lang="ta-IN" smtClean="0"/>
              <a:t>Third level</a:t>
            </a:r>
          </a:p>
          <a:p>
            <a:pPr lvl="3"/>
            <a:r>
              <a:rPr lang="ta-IN" smtClean="0"/>
              <a:t>Fourth level</a:t>
            </a:r>
          </a:p>
          <a:p>
            <a:pPr lvl="4"/>
            <a:r>
              <a:rPr lang="ta-IN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r-Latn-RS" smtClean="0"/>
              <a:t>28. ožujka 2014.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10590-135A-A349-8E59-9E6F81FE9BE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ta-IN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ta-IN" smtClean="0"/>
              <a:t>Click to edit Master text styles</a:t>
            </a:r>
          </a:p>
          <a:p>
            <a:pPr lvl="1"/>
            <a:r>
              <a:rPr lang="ta-IN" smtClean="0"/>
              <a:t>Second level</a:t>
            </a:r>
          </a:p>
          <a:p>
            <a:pPr lvl="2"/>
            <a:r>
              <a:rPr lang="ta-IN" smtClean="0"/>
              <a:t>Third level</a:t>
            </a:r>
          </a:p>
          <a:p>
            <a:pPr lvl="3"/>
            <a:r>
              <a:rPr lang="ta-IN" smtClean="0"/>
              <a:t>Fourth level</a:t>
            </a:r>
          </a:p>
          <a:p>
            <a:pPr lvl="4"/>
            <a:r>
              <a:rPr lang="ta-IN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r-Latn-RS" smtClean="0"/>
              <a:t>28. ožujka 2014.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10590-135A-A349-8E59-9E6F81FE9BE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a-IN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a-IN" smtClean="0"/>
              <a:t>Click to edit Master text styles</a:t>
            </a:r>
          </a:p>
          <a:p>
            <a:pPr lvl="1"/>
            <a:r>
              <a:rPr lang="ta-IN" smtClean="0"/>
              <a:t>Second level</a:t>
            </a:r>
          </a:p>
          <a:p>
            <a:pPr lvl="2"/>
            <a:r>
              <a:rPr lang="ta-IN" smtClean="0"/>
              <a:t>Third level</a:t>
            </a:r>
          </a:p>
          <a:p>
            <a:pPr lvl="3"/>
            <a:r>
              <a:rPr lang="ta-IN" smtClean="0"/>
              <a:t>Fourth level</a:t>
            </a:r>
          </a:p>
          <a:p>
            <a:pPr lvl="4"/>
            <a:r>
              <a:rPr lang="ta-IN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r-Latn-RS" smtClean="0"/>
              <a:t>28. ožujka 2014.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10590-135A-A349-8E59-9E6F81FE9BE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a-IN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a-IN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r-Latn-RS" smtClean="0"/>
              <a:t>28. ožujka 2014.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10590-135A-A349-8E59-9E6F81FE9BE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a-IN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a-IN" smtClean="0"/>
              <a:t>Click to edit Master text styles</a:t>
            </a:r>
          </a:p>
          <a:p>
            <a:pPr lvl="1"/>
            <a:r>
              <a:rPr lang="ta-IN" smtClean="0"/>
              <a:t>Second level</a:t>
            </a:r>
          </a:p>
          <a:p>
            <a:pPr lvl="2"/>
            <a:r>
              <a:rPr lang="ta-IN" smtClean="0"/>
              <a:t>Third level</a:t>
            </a:r>
          </a:p>
          <a:p>
            <a:pPr lvl="3"/>
            <a:r>
              <a:rPr lang="ta-IN" smtClean="0"/>
              <a:t>Fourth level</a:t>
            </a:r>
          </a:p>
          <a:p>
            <a:pPr lvl="4"/>
            <a:r>
              <a:rPr lang="ta-IN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a-IN" smtClean="0"/>
              <a:t>Click to edit Master text styles</a:t>
            </a:r>
          </a:p>
          <a:p>
            <a:pPr lvl="1"/>
            <a:r>
              <a:rPr lang="ta-IN" smtClean="0"/>
              <a:t>Second level</a:t>
            </a:r>
          </a:p>
          <a:p>
            <a:pPr lvl="2"/>
            <a:r>
              <a:rPr lang="ta-IN" smtClean="0"/>
              <a:t>Third level</a:t>
            </a:r>
          </a:p>
          <a:p>
            <a:pPr lvl="3"/>
            <a:r>
              <a:rPr lang="ta-IN" smtClean="0"/>
              <a:t>Fourth level</a:t>
            </a:r>
          </a:p>
          <a:p>
            <a:pPr lvl="4"/>
            <a:r>
              <a:rPr lang="ta-IN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r-Latn-RS" smtClean="0"/>
              <a:t>28. ožujka 2014.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10590-135A-A349-8E59-9E6F81FE9BE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a-IN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a-IN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a-IN" smtClean="0"/>
              <a:t>Click to edit Master text styles</a:t>
            </a:r>
          </a:p>
          <a:p>
            <a:pPr lvl="1"/>
            <a:r>
              <a:rPr lang="ta-IN" smtClean="0"/>
              <a:t>Second level</a:t>
            </a:r>
          </a:p>
          <a:p>
            <a:pPr lvl="2"/>
            <a:r>
              <a:rPr lang="ta-IN" smtClean="0"/>
              <a:t>Third level</a:t>
            </a:r>
          </a:p>
          <a:p>
            <a:pPr lvl="3"/>
            <a:r>
              <a:rPr lang="ta-IN" smtClean="0"/>
              <a:t>Fourth level</a:t>
            </a:r>
          </a:p>
          <a:p>
            <a:pPr lvl="4"/>
            <a:r>
              <a:rPr lang="ta-IN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a-IN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a-IN" smtClean="0"/>
              <a:t>Click to edit Master text styles</a:t>
            </a:r>
          </a:p>
          <a:p>
            <a:pPr lvl="1"/>
            <a:r>
              <a:rPr lang="ta-IN" smtClean="0"/>
              <a:t>Second level</a:t>
            </a:r>
          </a:p>
          <a:p>
            <a:pPr lvl="2"/>
            <a:r>
              <a:rPr lang="ta-IN" smtClean="0"/>
              <a:t>Third level</a:t>
            </a:r>
          </a:p>
          <a:p>
            <a:pPr lvl="3"/>
            <a:r>
              <a:rPr lang="ta-IN" smtClean="0"/>
              <a:t>Fourth level</a:t>
            </a:r>
          </a:p>
          <a:p>
            <a:pPr lvl="4"/>
            <a:r>
              <a:rPr lang="ta-IN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r-Latn-RS" smtClean="0"/>
              <a:t>28. ožujka 2014.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10590-135A-A349-8E59-9E6F81FE9BE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a-IN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</p:spPr>
        <p:txBody>
          <a:bodyPr/>
          <a:lstStyle/>
          <a:p>
            <a:r>
              <a:rPr lang="sr-Latn-RS" dirty="0" smtClean="0"/>
              <a:t>28. ožujka 2014.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54037" y="6338701"/>
            <a:ext cx="3860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</p:spPr>
        <p:txBody>
          <a:bodyPr/>
          <a:lstStyle/>
          <a:p>
            <a:fld id="{DA010590-135A-A349-8E59-9E6F81FE9BE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r-Latn-RS" smtClean="0"/>
              <a:t>28. ožujka 2014.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10590-135A-A349-8E59-9E6F81FE9BE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a-IN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a-IN" smtClean="0"/>
              <a:t>Click to edit Master text styles</a:t>
            </a:r>
          </a:p>
          <a:p>
            <a:pPr lvl="1"/>
            <a:r>
              <a:rPr lang="ta-IN" smtClean="0"/>
              <a:t>Second level</a:t>
            </a:r>
          </a:p>
          <a:p>
            <a:pPr lvl="2"/>
            <a:r>
              <a:rPr lang="ta-IN" smtClean="0"/>
              <a:t>Third level</a:t>
            </a:r>
          </a:p>
          <a:p>
            <a:pPr lvl="3"/>
            <a:r>
              <a:rPr lang="ta-IN" smtClean="0"/>
              <a:t>Fourth level</a:t>
            </a:r>
          </a:p>
          <a:p>
            <a:pPr lvl="4"/>
            <a:r>
              <a:rPr lang="ta-IN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a-IN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r-Latn-RS" smtClean="0"/>
              <a:t>28. ožujka 2014.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10590-135A-A349-8E59-9E6F81FE9BE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a-IN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a-IN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r-Latn-RS" smtClean="0"/>
              <a:t>28. ožujka 2014.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10590-135A-A349-8E59-9E6F81FE9BE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a-IN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a-IN" smtClean="0"/>
              <a:t>Click to edit Master text styles</a:t>
            </a:r>
          </a:p>
          <a:p>
            <a:pPr lvl="1"/>
            <a:r>
              <a:rPr lang="ta-IN" smtClean="0"/>
              <a:t>Second level</a:t>
            </a:r>
          </a:p>
          <a:p>
            <a:pPr lvl="2"/>
            <a:r>
              <a:rPr lang="ta-IN" smtClean="0"/>
              <a:t>Third level</a:t>
            </a:r>
          </a:p>
          <a:p>
            <a:pPr lvl="3"/>
            <a:r>
              <a:rPr lang="ta-IN" smtClean="0"/>
              <a:t>Fourth level</a:t>
            </a:r>
          </a:p>
          <a:p>
            <a:pPr lvl="4"/>
            <a:r>
              <a:rPr lang="ta-IN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sr-Latn-RS" smtClean="0"/>
              <a:t>28. ožujka 2014.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010590-135A-A349-8E59-9E6F81FE9BE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79784" y="-79552"/>
            <a:ext cx="12351567" cy="701710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0632504" y="66862"/>
            <a:ext cx="1441771" cy="108640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990197" y="2492896"/>
            <a:ext cx="1004851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r-HR" sz="36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eTwinning Info dan</a:t>
            </a:r>
            <a:r>
              <a:rPr lang="hr-HR" sz="3200" dirty="0" smtClean="0">
                <a:solidFill>
                  <a:schemeClr val="bg1"/>
                </a:solidFill>
              </a:rPr>
              <a:t>	</a:t>
            </a:r>
            <a:endParaRPr lang="hr-HR" sz="3200" dirty="0">
              <a:solidFill>
                <a:schemeClr val="bg1"/>
              </a:solidFill>
            </a:endParaRPr>
          </a:p>
          <a:p>
            <a:pPr algn="ctr"/>
            <a:r>
              <a:rPr lang="hr-HR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OŠ Bartola Kašića</a:t>
            </a:r>
          </a:p>
          <a:p>
            <a:pPr algn="ctr"/>
            <a:r>
              <a:rPr lang="hr-HR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ŽSV knjižničara Grada Zagreba</a:t>
            </a:r>
            <a:endParaRPr lang="hr-HR" sz="3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696400" y="5399638"/>
            <a:ext cx="21602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2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1.9.2015.</a:t>
            </a:r>
            <a:endParaRPr lang="hr-HR" sz="2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39136" y="5461193"/>
            <a:ext cx="69979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Tomislav Pavlović, učitelj mentor, eTwinning ambasador</a:t>
            </a:r>
            <a:endParaRPr lang="hr-HR" sz="2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4035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2184"/>
            <a:ext cx="12192001" cy="68701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04566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78680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78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08681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253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04558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555"/>
            <a:ext cx="12192000" cy="68635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25037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253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81111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44"/>
            <a:ext cx="12192000" cy="68253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52265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2121487" y="475672"/>
            <a:ext cx="7772400" cy="6480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r-H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Kako je sve počelo?</a:t>
            </a:r>
            <a:endParaRPr lang="hr-H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8208" y="2132276"/>
            <a:ext cx="2942311" cy="2814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368" y="1988840"/>
            <a:ext cx="3886200" cy="31012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8" name="Straight Arrow Connector 7"/>
          <p:cNvCxnSpPr/>
          <p:nvPr/>
        </p:nvCxnSpPr>
        <p:spPr>
          <a:xfrm flipV="1">
            <a:off x="3503712" y="2780928"/>
            <a:ext cx="6048672" cy="75854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87853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983432" y="2204864"/>
            <a:ext cx="1004851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r-HR" sz="3200" dirty="0" smtClean="0">
                <a:solidFill>
                  <a:schemeClr val="bg1"/>
                </a:solidFill>
              </a:rPr>
              <a:t>	</a:t>
            </a:r>
            <a:endParaRPr lang="hr-HR" sz="3200" dirty="0">
              <a:solidFill>
                <a:schemeClr val="bg1"/>
              </a:solidFill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2121487" y="475672"/>
            <a:ext cx="7772400" cy="6480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r-H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Kako je sve počelo?</a:t>
            </a:r>
            <a:endParaRPr lang="hr-H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56206" y="4707225"/>
            <a:ext cx="98762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dirty="0" smtClean="0"/>
              <a:t>Registracija na eTwinning portalu 13.11.2010. (ravnateljica škole) </a:t>
            </a:r>
            <a:endParaRPr lang="hr-HR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695407" y="2635912"/>
            <a:ext cx="80165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dirty="0" smtClean="0"/>
              <a:t>Županijski aktiv učitelja engleskog jezika Sisačko-moslavačke županije – Suzana Delić, učiteljica iz OŠ Horvati</a:t>
            </a:r>
            <a:endParaRPr lang="hr-HR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734509" y="3861048"/>
            <a:ext cx="84902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dirty="0" smtClean="0"/>
              <a:t>Dogovorena suradnja u projektu Videokonferencije u školama</a:t>
            </a:r>
            <a:endParaRPr lang="hr-HR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695400" y="1638906"/>
            <a:ext cx="79557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dirty="0" smtClean="0"/>
              <a:t>Informativni dani Agencije za mobilnost i programe </a:t>
            </a:r>
          </a:p>
          <a:p>
            <a:r>
              <a:rPr lang="hr-HR" sz="2400" dirty="0" smtClean="0"/>
              <a:t>EU 23. 10. 2009. godine</a:t>
            </a:r>
            <a:endParaRPr lang="hr-HR" sz="2400" dirty="0"/>
          </a:p>
        </p:txBody>
      </p:sp>
    </p:spTree>
    <p:extLst>
      <p:ext uri="{BB962C8B-B14F-4D97-AF65-F5344CB8AC3E}">
        <p14:creationId xmlns:p14="http://schemas.microsoft.com/office/powerpoint/2010/main" val="2061856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5015880" y="1190109"/>
            <a:ext cx="1872208" cy="864096"/>
          </a:xfrm>
          <a:prstGeom prst="round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3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2010.</a:t>
            </a:r>
            <a:endParaRPr lang="hr-HR" sz="32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0648" y="2279043"/>
            <a:ext cx="3962672" cy="26592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2065784" y="188640"/>
            <a:ext cx="7772400" cy="648072"/>
          </a:xfrm>
          <a:prstGeom prst="rect">
            <a:avLst/>
          </a:prstGeom>
        </p:spPr>
        <p:txBody>
          <a:bodyPr>
            <a:normAutofit fontScale="900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r-HR" dirty="0" smtClean="0"/>
              <a:t>Projekti</a:t>
            </a:r>
            <a:endParaRPr lang="hr-HR" dirty="0"/>
          </a:p>
        </p:txBody>
      </p:sp>
      <p:sp>
        <p:nvSpPr>
          <p:cNvPr id="6" name="Rounded Rectangle 5"/>
          <p:cNvSpPr/>
          <p:nvPr/>
        </p:nvSpPr>
        <p:spPr>
          <a:xfrm>
            <a:off x="4187788" y="5229200"/>
            <a:ext cx="3528392" cy="864096"/>
          </a:xfrm>
          <a:prstGeom prst="round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VIDEOKONFERENCIJE </a:t>
            </a:r>
          </a:p>
          <a:p>
            <a:pPr algn="ctr"/>
            <a:r>
              <a:rPr lang="hr-HR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 ŠKOLAMA</a:t>
            </a:r>
            <a:endParaRPr lang="hr-HR" sz="2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0142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18" y="0"/>
            <a:ext cx="12158982" cy="68179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79" t="34388" r="32612" b="41791"/>
          <a:stretch/>
        </p:blipFill>
        <p:spPr bwMode="auto">
          <a:xfrm rot="21282176">
            <a:off x="2112694" y="4335140"/>
            <a:ext cx="5652101" cy="132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99785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5051884" y="1196752"/>
            <a:ext cx="1872208" cy="864096"/>
          </a:xfrm>
          <a:prstGeom prst="round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3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2011.</a:t>
            </a:r>
            <a:endParaRPr lang="hr-HR" sz="32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101788" y="188640"/>
            <a:ext cx="7772400" cy="648072"/>
          </a:xfrm>
          <a:prstGeom prst="rect">
            <a:avLst/>
          </a:prstGeom>
        </p:spPr>
        <p:txBody>
          <a:bodyPr>
            <a:normAutofit fontScale="900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r-HR" dirty="0" smtClean="0"/>
              <a:t>Projekti</a:t>
            </a:r>
            <a:endParaRPr lang="hr-HR" dirty="0"/>
          </a:p>
        </p:txBody>
      </p:sp>
      <p:sp>
        <p:nvSpPr>
          <p:cNvPr id="6" name="Rounded Rectangle 5"/>
          <p:cNvSpPr/>
          <p:nvPr/>
        </p:nvSpPr>
        <p:spPr>
          <a:xfrm>
            <a:off x="389366" y="5109907"/>
            <a:ext cx="3528392" cy="864096"/>
          </a:xfrm>
          <a:prstGeom prst="round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VIŠEJEZIČNI RJEČNIK</a:t>
            </a:r>
            <a:endParaRPr lang="hr-HR" sz="2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360" y="2149870"/>
            <a:ext cx="3636404" cy="28012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4223792" y="5109907"/>
            <a:ext cx="3528392" cy="864096"/>
          </a:xfrm>
          <a:prstGeom prst="round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1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RAZMJENA RUČNO NAPRAVLJENIH USKRŠNJIH ČESTITKI I USPOREDBA USKRŠNJIH TRADICIJA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8040216" y="5109907"/>
            <a:ext cx="3528392" cy="864096"/>
          </a:xfrm>
          <a:prstGeom prst="round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EUROPSKI DAN JEZIKA</a:t>
            </a:r>
            <a:endParaRPr lang="hr-HR" sz="2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9796" y="2149870"/>
            <a:ext cx="3492388" cy="28119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5794" y="2149870"/>
            <a:ext cx="3522814" cy="28012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91518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4869632" y="1256971"/>
            <a:ext cx="1872208" cy="864096"/>
          </a:xfrm>
          <a:prstGeom prst="round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3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2012.</a:t>
            </a:r>
            <a:endParaRPr lang="hr-HR" sz="32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919536" y="188640"/>
            <a:ext cx="7772400" cy="648072"/>
          </a:xfrm>
          <a:prstGeom prst="rect">
            <a:avLst/>
          </a:prstGeom>
        </p:spPr>
        <p:txBody>
          <a:bodyPr>
            <a:normAutofit fontScale="900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r-HR" dirty="0" smtClean="0"/>
              <a:t>Projekti</a:t>
            </a:r>
            <a:endParaRPr lang="hr-HR" dirty="0"/>
          </a:p>
        </p:txBody>
      </p:sp>
      <p:sp>
        <p:nvSpPr>
          <p:cNvPr id="6" name="Rounded Rectangle 5"/>
          <p:cNvSpPr/>
          <p:nvPr/>
        </p:nvSpPr>
        <p:spPr>
          <a:xfrm>
            <a:off x="4041540" y="5229200"/>
            <a:ext cx="3528392" cy="864096"/>
          </a:xfrm>
          <a:prstGeom prst="round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IGRAČKE – TO SMO MI</a:t>
            </a:r>
            <a:endParaRPr lang="hr-HR" sz="2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1540" y="2246313"/>
            <a:ext cx="3528392" cy="2766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92332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4869632" y="1256971"/>
            <a:ext cx="1872208" cy="864096"/>
          </a:xfrm>
          <a:prstGeom prst="round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3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2013.</a:t>
            </a:r>
            <a:endParaRPr lang="hr-HR" sz="32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919536" y="188640"/>
            <a:ext cx="7772400" cy="648072"/>
          </a:xfrm>
          <a:prstGeom prst="rect">
            <a:avLst/>
          </a:prstGeom>
        </p:spPr>
        <p:txBody>
          <a:bodyPr>
            <a:normAutofit fontScale="900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r-HR" dirty="0" smtClean="0"/>
              <a:t>Projekti</a:t>
            </a:r>
            <a:endParaRPr lang="hr-HR" dirty="0"/>
          </a:p>
        </p:txBody>
      </p:sp>
      <p:sp>
        <p:nvSpPr>
          <p:cNvPr id="6" name="Rounded Rectangle 5"/>
          <p:cNvSpPr/>
          <p:nvPr/>
        </p:nvSpPr>
        <p:spPr>
          <a:xfrm>
            <a:off x="4041540" y="5229200"/>
            <a:ext cx="3528392" cy="864096"/>
          </a:xfrm>
          <a:prstGeom prst="round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POLJOPRIVREDOM KROZ EUROPU</a:t>
            </a:r>
            <a:endParaRPr lang="hr-HR" sz="2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4504" y="2276872"/>
            <a:ext cx="4662463" cy="27906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76822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4869632" y="1256971"/>
            <a:ext cx="1872208" cy="864096"/>
          </a:xfrm>
          <a:prstGeom prst="round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3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2014.</a:t>
            </a:r>
            <a:endParaRPr lang="hr-HR" sz="32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919536" y="188640"/>
            <a:ext cx="7772400" cy="648072"/>
          </a:xfrm>
          <a:prstGeom prst="rect">
            <a:avLst/>
          </a:prstGeom>
        </p:spPr>
        <p:txBody>
          <a:bodyPr>
            <a:normAutofit fontScale="900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r-HR" dirty="0" smtClean="0"/>
              <a:t>Projekti</a:t>
            </a:r>
            <a:endParaRPr lang="hr-HR" dirty="0"/>
          </a:p>
        </p:txBody>
      </p:sp>
      <p:sp>
        <p:nvSpPr>
          <p:cNvPr id="6" name="Rounded Rectangle 5"/>
          <p:cNvSpPr/>
          <p:nvPr/>
        </p:nvSpPr>
        <p:spPr>
          <a:xfrm>
            <a:off x="1296224" y="5013176"/>
            <a:ext cx="3528392" cy="864096"/>
          </a:xfrm>
          <a:prstGeom prst="round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 ZDRAVOM TIJELU </a:t>
            </a:r>
          </a:p>
          <a:p>
            <a:pPr algn="ctr"/>
            <a:r>
              <a:rPr lang="hr-HR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ZDRAV DUH</a:t>
            </a:r>
            <a:endParaRPr lang="hr-HR" sz="2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Picture 7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16" t="11728" r="26008" b="22975"/>
          <a:stretch/>
        </p:blipFill>
        <p:spPr bwMode="auto">
          <a:xfrm>
            <a:off x="1262903" y="2264457"/>
            <a:ext cx="3595035" cy="24544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0096" y="2290024"/>
            <a:ext cx="3573408" cy="2680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6960096" y="5013176"/>
            <a:ext cx="3528392" cy="864096"/>
          </a:xfrm>
          <a:prstGeom prst="round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BOŽIĆ 1914. – 2014.</a:t>
            </a:r>
          </a:p>
          <a:p>
            <a:pPr algn="ctr"/>
            <a:r>
              <a:rPr lang="hr-HR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(radni naslov, početak 22.9.)</a:t>
            </a:r>
            <a:endParaRPr lang="hr-HR" sz="2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3917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695400" y="4208351"/>
            <a:ext cx="4176464" cy="1884946"/>
          </a:xfrm>
          <a:prstGeom prst="round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EUROPSKI DAN JEZIKA</a:t>
            </a:r>
          </a:p>
          <a:p>
            <a:pPr algn="ctr"/>
            <a:endParaRPr lang="hr-HR" sz="2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hr-HR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Nagrada u kategoriji</a:t>
            </a:r>
          </a:p>
          <a:p>
            <a:pPr algn="ctr"/>
            <a:r>
              <a:rPr lang="hr-HR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Najbolji školski tim</a:t>
            </a:r>
            <a:endParaRPr lang="hr-HR" sz="2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7468" y="1943319"/>
            <a:ext cx="2808312" cy="22331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1919536" y="188640"/>
            <a:ext cx="7772400" cy="648072"/>
          </a:xfrm>
          <a:prstGeom prst="rect">
            <a:avLst/>
          </a:prstGeom>
        </p:spPr>
        <p:txBody>
          <a:bodyPr>
            <a:normAutofit fontScale="900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r-HR" dirty="0" smtClean="0"/>
              <a:t>Nagrađeni projekti</a:t>
            </a:r>
            <a:endParaRPr lang="hr-HR" dirty="0"/>
          </a:p>
        </p:txBody>
      </p:sp>
      <p:sp>
        <p:nvSpPr>
          <p:cNvPr id="5" name="Rounded Rectangle 4"/>
          <p:cNvSpPr/>
          <p:nvPr/>
        </p:nvSpPr>
        <p:spPr>
          <a:xfrm>
            <a:off x="1775520" y="1052736"/>
            <a:ext cx="1872208" cy="864096"/>
          </a:xfrm>
          <a:prstGeom prst="round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3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2012.</a:t>
            </a:r>
            <a:endParaRPr lang="hr-HR" sz="32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7995184" y="1066297"/>
            <a:ext cx="1872208" cy="864096"/>
          </a:xfrm>
          <a:prstGeom prst="round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3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2013.</a:t>
            </a:r>
            <a:endParaRPr lang="hr-HR" sz="32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915206" y="4208351"/>
            <a:ext cx="4213801" cy="1884946"/>
          </a:xfrm>
          <a:prstGeom prst="round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POLJOPRIVREDOM KROZ EUROPU</a:t>
            </a:r>
          </a:p>
          <a:p>
            <a:pPr algn="ctr"/>
            <a:endParaRPr lang="hr-HR" sz="2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hr-HR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Nagrada u kategoriji učenika</a:t>
            </a:r>
          </a:p>
          <a:p>
            <a:pPr algn="ctr"/>
            <a:r>
              <a:rPr lang="hr-HR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nižih razreda osnovne škole</a:t>
            </a:r>
          </a:p>
          <a:p>
            <a:pPr algn="ctr"/>
            <a:endParaRPr lang="hr-HR" sz="2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1424" y="1943319"/>
            <a:ext cx="3039727" cy="22331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34905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4869632" y="1256971"/>
            <a:ext cx="1872208" cy="864096"/>
          </a:xfrm>
          <a:prstGeom prst="round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3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2015.</a:t>
            </a:r>
            <a:endParaRPr lang="hr-HR" sz="32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919536" y="188640"/>
            <a:ext cx="7772400" cy="648072"/>
          </a:xfrm>
          <a:prstGeom prst="rect">
            <a:avLst/>
          </a:prstGeom>
        </p:spPr>
        <p:txBody>
          <a:bodyPr>
            <a:normAutofit fontScale="900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r-HR" dirty="0" smtClean="0"/>
              <a:t>Projekti</a:t>
            </a:r>
            <a:endParaRPr lang="hr-HR" dirty="0"/>
          </a:p>
        </p:txBody>
      </p:sp>
      <p:sp>
        <p:nvSpPr>
          <p:cNvPr id="6" name="Rounded Rectangle 5"/>
          <p:cNvSpPr/>
          <p:nvPr/>
        </p:nvSpPr>
        <p:spPr>
          <a:xfrm>
            <a:off x="1296224" y="5013176"/>
            <a:ext cx="3528392" cy="864096"/>
          </a:xfrm>
          <a:prstGeom prst="round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YES! – YOUNG ENTREPRENEURS IN ELEMENTARY SCHOOLS (KA1)</a:t>
            </a:r>
            <a:endParaRPr lang="hr-HR" sz="2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6960096" y="5013176"/>
            <a:ext cx="3528392" cy="864096"/>
          </a:xfrm>
          <a:prstGeom prst="round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CZECK IT OUT, BE CROATIVE</a:t>
            </a:r>
          </a:p>
          <a:p>
            <a:pPr algn="ctr"/>
            <a:r>
              <a:rPr lang="hr-HR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 FINNISH AHEAD (KA2)</a:t>
            </a:r>
            <a:endParaRPr lang="hr-HR" sz="2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34" t="22165" r="19179" b="21552"/>
          <a:stretch/>
        </p:blipFill>
        <p:spPr bwMode="auto">
          <a:xfrm>
            <a:off x="6960096" y="2121067"/>
            <a:ext cx="3573697" cy="27480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71" t="25776" r="39216" b="47358"/>
          <a:stretch/>
        </p:blipFill>
        <p:spPr bwMode="auto">
          <a:xfrm>
            <a:off x="1280243" y="1988840"/>
            <a:ext cx="3568716" cy="3024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33312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76" r="1604" b="8657"/>
          <a:stretch/>
        </p:blipFill>
        <p:spPr bwMode="auto">
          <a:xfrm>
            <a:off x="0" y="0"/>
            <a:ext cx="12192000" cy="6741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Oval 1"/>
          <p:cNvSpPr/>
          <p:nvPr/>
        </p:nvSpPr>
        <p:spPr>
          <a:xfrm>
            <a:off x="2783632" y="1988840"/>
            <a:ext cx="1728192" cy="504056"/>
          </a:xfrm>
          <a:prstGeom prst="ellipse">
            <a:avLst/>
          </a:prstGeom>
          <a:noFill/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722866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" t="9055" r="1535" b="7751"/>
          <a:stretch/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80006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4" t="8955" r="14499" b="8478"/>
          <a:stretch/>
        </p:blipFill>
        <p:spPr bwMode="auto">
          <a:xfrm>
            <a:off x="32748" y="14594"/>
            <a:ext cx="12159252" cy="67212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98999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97" t="9314" r="13022" b="19940"/>
          <a:stretch/>
        </p:blipFill>
        <p:spPr bwMode="auto">
          <a:xfrm>
            <a:off x="0" y="0"/>
            <a:ext cx="12192000" cy="67512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9246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971"/>
            <a:ext cx="12192000" cy="68181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31316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97" t="10030" r="13471" b="15463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4343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97" t="8789" r="14366" b="6674"/>
          <a:stretch/>
        </p:blipFill>
        <p:spPr bwMode="auto">
          <a:xfrm>
            <a:off x="0" y="-1"/>
            <a:ext cx="12192000" cy="68005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71195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16" t="19343" r="14814" b="19403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2209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15680" y="2501607"/>
            <a:ext cx="62069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200" dirty="0" smtClean="0"/>
              <a:t>Kontakt: tompavlovic@gmail.com</a:t>
            </a:r>
            <a:endParaRPr lang="hr-HR" sz="3200" dirty="0"/>
          </a:p>
        </p:txBody>
      </p:sp>
    </p:spTree>
    <p:extLst>
      <p:ext uri="{BB962C8B-B14F-4D97-AF65-F5344CB8AC3E}">
        <p14:creationId xmlns:p14="http://schemas.microsoft.com/office/powerpoint/2010/main" val="15819525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091"/>
            <a:ext cx="12192000" cy="68253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30242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253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57382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741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05317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26" y="0"/>
            <a:ext cx="12199926" cy="68752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90693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06" y="0"/>
            <a:ext cx="12159894" cy="68052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85596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666"/>
            <a:ext cx="12192000" cy="6869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21205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="" xmlns:thm15="http://schemas.microsoft.com/office/thememl/2012/main" name="eTwinning_ogledna-predlozak" id="{C07AF26C-E3F5-43B9-98B7-2C73ADCC8430}" vid="{26216BDE-DD24-47CF-946C-C7CCD17D048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12986</TotalTime>
  <Words>186</Words>
  <Application>Microsoft Office PowerPoint</Application>
  <PresentationFormat>Custom</PresentationFormat>
  <Paragraphs>54</Paragraphs>
  <Slides>33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4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Ime Prezime</dc:creator>
  <cp:lastModifiedBy>IVANA</cp:lastModifiedBy>
  <cp:revision>444</cp:revision>
  <cp:lastPrinted>2014-02-04T10:09:00Z</cp:lastPrinted>
  <dcterms:created xsi:type="dcterms:W3CDTF">2013-12-19T08:02:36Z</dcterms:created>
  <dcterms:modified xsi:type="dcterms:W3CDTF">2015-08-31T22:03:39Z</dcterms:modified>
</cp:coreProperties>
</file>