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4" r:id="rId9"/>
    <p:sldId id="262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EB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298EB-A72A-4ABC-A88F-2CB1A3352156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F53F-A07E-42BF-8A75-03B2B88650A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DD71B6-19AC-41E2-8899-6078222395B2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869297-EBCE-45E8-91E7-1A5423B0951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305800" cy="864096"/>
          </a:xfrm>
        </p:spPr>
        <p:txBody>
          <a:bodyPr/>
          <a:lstStyle/>
          <a:p>
            <a:r>
              <a:rPr lang="hr-HR" sz="2400" dirty="0"/>
              <a:t>Nina, Marita i </a:t>
            </a:r>
            <a:r>
              <a:rPr lang="hr-HR" sz="2400" dirty="0" smtClean="0"/>
              <a:t>Marija, 4.b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8305800" cy="1484784"/>
          </a:xfrm>
        </p:spPr>
        <p:txBody>
          <a:bodyPr/>
          <a:lstStyle/>
          <a:p>
            <a:r>
              <a:rPr lang="hr-HR" sz="8000" dirty="0"/>
              <a:t>PAG</a:t>
            </a:r>
          </a:p>
        </p:txBody>
      </p:sp>
      <p:pic>
        <p:nvPicPr>
          <p:cNvPr id="4" name="Picture 3" descr="Pag---MP-Pasko-kol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47629"/>
            <a:ext cx="5112568" cy="359669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43" y="1538306"/>
            <a:ext cx="5482952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Kadulja (čaj, med, eterično ulje</a:t>
            </a:r>
            <a:r>
              <a:rPr lang="hr-H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Smilje (eterično ulje, u </a:t>
            </a:r>
            <a:r>
              <a:rPr lang="hr-HR" dirty="0" smtClean="0"/>
              <a:t>kozmetika)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Masline (vrtovi </a:t>
            </a:r>
            <a:r>
              <a:rPr lang="hr-HR" dirty="0" err="1"/>
              <a:t>lunskih</a:t>
            </a:r>
            <a:r>
              <a:rPr lang="hr-HR" dirty="0"/>
              <a:t> maslina </a:t>
            </a:r>
            <a:r>
              <a:rPr lang="hr-HR" dirty="0" smtClean="0"/>
              <a:t>–starih više od 1500 godina)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638"/>
          </a:xfrm>
        </p:spPr>
        <p:txBody>
          <a:bodyPr/>
          <a:lstStyle/>
          <a:p>
            <a:r>
              <a:rPr lang="hr-HR" dirty="0"/>
              <a:t>           </a:t>
            </a:r>
            <a:r>
              <a:rPr lang="hr-HR" dirty="0" smtClean="0"/>
              <a:t>Biljni svijet</a:t>
            </a:r>
            <a:endParaRPr lang="hr-HR" dirty="0"/>
          </a:p>
        </p:txBody>
      </p:sp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466" y="975037"/>
            <a:ext cx="3152306" cy="2445755"/>
          </a:xfrm>
          <a:prstGeom prst="rect">
            <a:avLst/>
          </a:prstGeom>
        </p:spPr>
      </p:pic>
      <p:pic>
        <p:nvPicPr>
          <p:cNvPr id="5" name="Picture 4" descr="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24306"/>
            <a:ext cx="3456384" cy="2658756"/>
          </a:xfrm>
          <a:prstGeom prst="rect">
            <a:avLst/>
          </a:prstGeom>
        </p:spPr>
      </p:pic>
      <p:pic>
        <p:nvPicPr>
          <p:cNvPr id="6" name="Picture 5" descr="Smil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210" y="2924944"/>
            <a:ext cx="3500459" cy="19668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+mj-lt"/>
              </a:rPr>
              <a:t>Prvi hrvatski papirnati </a:t>
            </a:r>
            <a:r>
              <a:rPr lang="hr-HR" dirty="0" smtClean="0">
                <a:latin typeface="+mj-lt"/>
              </a:rPr>
              <a:t>novac „paški </a:t>
            </a:r>
            <a:r>
              <a:rPr lang="hr-HR" dirty="0" err="1" smtClean="0">
                <a:latin typeface="+mj-lt"/>
              </a:rPr>
              <a:t>asignat</a:t>
            </a:r>
            <a:r>
              <a:rPr lang="hr-HR" dirty="0" smtClean="0">
                <a:latin typeface="+mj-lt"/>
              </a:rPr>
              <a:t>” koristio se u </a:t>
            </a:r>
            <a:r>
              <a:rPr lang="hr-HR" dirty="0">
                <a:latin typeface="+mj-lt"/>
              </a:rPr>
              <a:t>gradu Pagu </a:t>
            </a:r>
            <a:r>
              <a:rPr lang="hr-HR" dirty="0" smtClean="0">
                <a:latin typeface="+mj-lt"/>
              </a:rPr>
              <a:t>od 1788. godine za plaćanje gradskih činovnika, službenika i liječnika.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+mj-lt"/>
              </a:rPr>
              <a:t>Dotada ih se </a:t>
            </a:r>
            <a:r>
              <a:rPr lang="hr-HR" dirty="0">
                <a:latin typeface="+mj-lt"/>
              </a:rPr>
              <a:t>plaćalo u </a:t>
            </a:r>
            <a:r>
              <a:rPr lang="hr-HR" dirty="0" smtClean="0">
                <a:latin typeface="+mj-lt"/>
              </a:rPr>
              <a:t>soli, a </a:t>
            </a:r>
            <a:r>
              <a:rPr lang="hr-HR" dirty="0" err="1" smtClean="0">
                <a:latin typeface="+mj-lt"/>
              </a:rPr>
              <a:t>asignat</a:t>
            </a:r>
            <a:r>
              <a:rPr lang="hr-HR" dirty="0" smtClean="0">
                <a:latin typeface="+mj-lt"/>
              </a:rPr>
              <a:t> je bila potvrda na kojoj se vrijednost soli preračunavala u lire.</a:t>
            </a:r>
            <a:endParaRPr lang="hr-HR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>
            <a:normAutofit/>
          </a:bodyPr>
          <a:lstStyle/>
          <a:p>
            <a:r>
              <a:rPr lang="hr-HR" dirty="0"/>
              <a:t>Prvi hrvatski papirnati  novac</a:t>
            </a:r>
          </a:p>
        </p:txBody>
      </p:sp>
      <p:pic>
        <p:nvPicPr>
          <p:cNvPr id="4" name="Picture 3" descr="2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9508" y="3826125"/>
            <a:ext cx="3862184" cy="270352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ka-cipka-croatia1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rcRect l="10688" t="12201" r="10689" b="18500"/>
          <a:stretch>
            <a:fillRect/>
          </a:stretch>
        </p:blipFill>
        <p:spPr>
          <a:xfrm>
            <a:off x="2051720" y="2708920"/>
            <a:ext cx="4752528" cy="33767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818193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HVALA  NA PAŽNJI!</a:t>
            </a:r>
          </a:p>
          <a:p>
            <a:pPr algn="ctr"/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 LI</a:t>
            </a:r>
          </a:p>
          <a:p>
            <a:pPr algn="ctr"/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PITANJA?  </a:t>
            </a:r>
            <a:endParaRPr lang="hr-HR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5933237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1559" y="1267757"/>
            <a:ext cx="7919325" cy="18112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044353"/>
          </a:xfrm>
        </p:spPr>
        <p:txBody>
          <a:bodyPr/>
          <a:lstStyle/>
          <a:p>
            <a:r>
              <a:rPr lang="hr-HR" dirty="0"/>
              <a:t>Gdje se nalazi </a:t>
            </a:r>
            <a:r>
              <a:rPr lang="hr-HR" dirty="0" smtClean="0"/>
              <a:t>otok Pag</a:t>
            </a:r>
            <a:r>
              <a:rPr lang="hr-HR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35699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nalazi </a:t>
            </a:r>
            <a:r>
              <a:rPr lang="hr-HR" sz="2400" dirty="0"/>
              <a:t>na granici Dalmacije i Kvarnerskog </a:t>
            </a:r>
            <a:r>
              <a:rPr lang="hr-HR" sz="2400" dirty="0" smtClean="0"/>
              <a:t>primorja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do njega </a:t>
            </a:r>
            <a:r>
              <a:rPr lang="hr-HR" sz="2400" dirty="0"/>
              <a:t>se dolazi Paškim mostom ili trajektom.</a:t>
            </a:r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628" y="4293096"/>
            <a:ext cx="6840760" cy="22117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Grad Pag </a:t>
            </a:r>
          </a:p>
        </p:txBody>
      </p:sp>
      <p:pic>
        <p:nvPicPr>
          <p:cNvPr id="3" name="Picture 2" descr="2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66126"/>
            <a:ext cx="3515802" cy="2338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8.jpg"/>
          <p:cNvPicPr>
            <a:picLocks noChangeAspect="1"/>
          </p:cNvPicPr>
          <p:nvPr/>
        </p:nvPicPr>
        <p:blipFill rotWithShape="1">
          <a:blip r:embed="rId3" cstate="print"/>
          <a:srcRect t="1" b="-3499"/>
          <a:stretch/>
        </p:blipFill>
        <p:spPr>
          <a:xfrm>
            <a:off x="5580112" y="3501008"/>
            <a:ext cx="3312368" cy="2462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2716407"/>
            <a:ext cx="56886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Jezgru Paga čini Stari grad kojemu je 1244. godine kralj Bela IV. dodijelio status slobodnoga kraljevskoga grada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1443. donesen je Statut grada i započela je obnova i izgradnja novoga grada koju je vodio (i neke zgrade izveo) kipar i graditelj Juraj Dalmatinac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Pag </a:t>
            </a:r>
            <a:r>
              <a:rPr lang="hr-HR" sz="2000" dirty="0"/>
              <a:t>je jedan od rijetkih gradova </a:t>
            </a:r>
            <a:r>
              <a:rPr lang="hr-HR" sz="2000" dirty="0" smtClean="0"/>
              <a:t>građenih prema urbanističkom planu jedinstvenom u tadašnjoj Europi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7" name="Picture 6" descr="P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0928" y="1049931"/>
            <a:ext cx="3763520" cy="2154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72000"/>
          </a:xfrm>
        </p:spPr>
        <p:txBody>
          <a:bodyPr/>
          <a:lstStyle/>
          <a:p>
            <a:r>
              <a:rPr lang="hr-HR" dirty="0"/>
              <a:t>Grad Pag je prije bio smješten jugozapadno od </a:t>
            </a:r>
            <a:r>
              <a:rPr lang="hr-HR" dirty="0" smtClean="0"/>
              <a:t>sadašnjega Paga</a:t>
            </a:r>
          </a:p>
          <a:p>
            <a:r>
              <a:rPr lang="hr-HR" dirty="0" smtClean="0"/>
              <a:t>Premješten je zbog veće sigurnosti </a:t>
            </a:r>
            <a:endParaRPr lang="hr-HR" dirty="0"/>
          </a:p>
          <a:p>
            <a:r>
              <a:rPr lang="hr-HR" dirty="0" smtClean="0"/>
              <a:t>Sada </a:t>
            </a:r>
            <a:r>
              <a:rPr lang="hr-HR" dirty="0"/>
              <a:t>je na mjestu staroga grada ostala samo crkva sv. Marije u kojoj se čuva čudotvorni kip Gospe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hr-HR" dirty="0"/>
              <a:t>         Povijest</a:t>
            </a:r>
          </a:p>
        </p:txBody>
      </p:sp>
      <p:pic>
        <p:nvPicPr>
          <p:cNvPr id="4" name="Picture 3" descr="stari_grad_jpg.jpg"/>
          <p:cNvPicPr>
            <a:picLocks noChangeAspect="1"/>
          </p:cNvPicPr>
          <p:nvPr/>
        </p:nvPicPr>
        <p:blipFill>
          <a:blip r:embed="rId2" cstate="print"/>
          <a:srcRect l="14740" t="3846"/>
          <a:stretch>
            <a:fillRect/>
          </a:stretch>
        </p:blipFill>
        <p:spPr>
          <a:xfrm>
            <a:off x="666352" y="4077072"/>
            <a:ext cx="3508782" cy="2166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Mala-Gospa-P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4077072"/>
            <a:ext cx="3440081" cy="2279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roizvodnja </a:t>
            </a:r>
            <a:r>
              <a:rPr lang="hr-HR" dirty="0"/>
              <a:t>soli </a:t>
            </a:r>
            <a:r>
              <a:rPr lang="hr-HR" dirty="0" smtClean="0"/>
              <a:t>- u </a:t>
            </a:r>
            <a:r>
              <a:rPr lang="hr-HR" dirty="0"/>
              <a:t>Pagu se nalazi najveća solana u </a:t>
            </a:r>
            <a:r>
              <a:rPr lang="hr-HR" dirty="0" smtClean="0"/>
              <a:t>Hrvatskoj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zgoj </a:t>
            </a:r>
            <a:r>
              <a:rPr lang="hr-HR" dirty="0"/>
              <a:t>ovaca i proizvodnja sira (Paški sir</a:t>
            </a:r>
            <a:r>
              <a:rPr lang="hr-H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Turizam </a:t>
            </a:r>
            <a:r>
              <a:rPr lang="hr-HR" dirty="0"/>
              <a:t>(prekrasne plaže, Zrće)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hr-HR" dirty="0"/>
              <a:t>        Gospodarstvo</a:t>
            </a:r>
          </a:p>
        </p:txBody>
      </p: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575" y="4283469"/>
            <a:ext cx="2717469" cy="181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349" y="4283468"/>
            <a:ext cx="2665486" cy="1812531"/>
          </a:xfrm>
          <a:prstGeom prst="rect">
            <a:avLst/>
          </a:prstGeom>
        </p:spPr>
      </p:pic>
      <p:pic>
        <p:nvPicPr>
          <p:cNvPr id="6" name="Picture 5" descr="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8876" y="4283469"/>
            <a:ext cx="3051890" cy="18125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050904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Paška narodna nošnja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Paška čipka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Karneval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Paško kolo (uz limenu glazbu, najčešće za vrijeme karnevala)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hr-HR" dirty="0"/>
              <a:t>           Kultura</a:t>
            </a:r>
          </a:p>
        </p:txBody>
      </p:sp>
      <p:pic>
        <p:nvPicPr>
          <p:cNvPr id="7" name="Picture 6" descr="k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938252"/>
            <a:ext cx="3816424" cy="2557004"/>
          </a:xfrm>
          <a:prstGeom prst="rect">
            <a:avLst/>
          </a:prstGeom>
        </p:spPr>
      </p:pic>
      <p:pic>
        <p:nvPicPr>
          <p:cNvPr id="8" name="Picture 7" descr="kol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150" y="2372530"/>
            <a:ext cx="2762227" cy="4122726"/>
          </a:xfrm>
          <a:prstGeom prst="rect">
            <a:avLst/>
          </a:prstGeom>
        </p:spPr>
      </p:pic>
      <p:pic>
        <p:nvPicPr>
          <p:cNvPr id="11" name="Picture 10" descr="PASKA%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0859" y="0"/>
            <a:ext cx="2160240" cy="2167299"/>
          </a:xfrm>
          <a:prstGeom prst="teardrop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ska-cipka-slika-1571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861048"/>
            <a:ext cx="3600400" cy="27003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772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jedna je od </a:t>
            </a:r>
            <a:r>
              <a:rPr lang="hr-HR" dirty="0"/>
              <a:t>najpoznatijih </a:t>
            </a:r>
            <a:r>
              <a:rPr lang="hr-HR" dirty="0" smtClean="0"/>
              <a:t>vrsta čipki </a:t>
            </a:r>
            <a:r>
              <a:rPr lang="hr-HR" dirty="0"/>
              <a:t>u Hrvatskoj, uvrštena je </a:t>
            </a:r>
            <a:r>
              <a:rPr lang="hr-HR" dirty="0" smtClean="0"/>
              <a:t>na UNESCO-</a:t>
            </a:r>
            <a:r>
              <a:rPr lang="hr-HR" dirty="0" err="1" smtClean="0"/>
              <a:t>vu</a:t>
            </a:r>
            <a:r>
              <a:rPr lang="hr-HR" dirty="0" smtClean="0"/>
              <a:t> listu nematerijalne kulturne baštine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čipka </a:t>
            </a:r>
            <a:r>
              <a:rPr lang="hr-HR" dirty="0"/>
              <a:t>se šije iglom i koncem na predlošku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ajprije su je šivali u </a:t>
            </a:r>
            <a:r>
              <a:rPr lang="hr-HR" dirty="0"/>
              <a:t>samostanu, a </a:t>
            </a:r>
            <a:r>
              <a:rPr lang="hr-HR" dirty="0" smtClean="0"/>
              <a:t>poslije se tradicija proširila na cijeli Pag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hr-HR" dirty="0"/>
              <a:t>        Paška čipka</a:t>
            </a:r>
          </a:p>
        </p:txBody>
      </p:sp>
      <p:pic>
        <p:nvPicPr>
          <p:cNvPr id="5" name="Picture 4" descr="Pag_cipka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581128"/>
            <a:ext cx="2253933" cy="17053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19256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Nošnja grada Paga u svom izvornom obliku javlja se na prijelazu 15. u 16. </a:t>
            </a:r>
            <a:r>
              <a:rPr lang="hr-HR" dirty="0" smtClean="0"/>
              <a:t>stoljeće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Prepoznatljiv </a:t>
            </a:r>
            <a:r>
              <a:rPr lang="hr-HR" dirty="0"/>
              <a:t>dio ženske narodne nošnje je </a:t>
            </a:r>
            <a:r>
              <a:rPr lang="hr-HR" dirty="0" err="1"/>
              <a:t>pokrivaca</a:t>
            </a:r>
            <a:r>
              <a:rPr lang="hr-HR" dirty="0"/>
              <a:t> </a:t>
            </a:r>
            <a:r>
              <a:rPr lang="hr-HR" dirty="0" smtClean="0"/>
              <a:t>(pokrivalo za glavu) i </a:t>
            </a:r>
            <a:r>
              <a:rPr lang="hr-HR" dirty="0"/>
              <a:t>paške naušnice, a prepoznatljiv dio muške narodne nošnje je kapa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Narodnja nošnja</a:t>
            </a:r>
          </a:p>
        </p:txBody>
      </p:sp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6859" y="3498075"/>
            <a:ext cx="1944216" cy="2916324"/>
          </a:xfrm>
          <a:prstGeom prst="rect">
            <a:avLst/>
          </a:prstGeom>
        </p:spPr>
      </p:pic>
      <p:pic>
        <p:nvPicPr>
          <p:cNvPr id="5" name="Picture 4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5" y="4293096"/>
            <a:ext cx="2784309" cy="2088232"/>
          </a:xfrm>
          <a:prstGeom prst="rect">
            <a:avLst/>
          </a:prstGeom>
        </p:spPr>
      </p:pic>
      <p:pic>
        <p:nvPicPr>
          <p:cNvPr id="7" name="Picture 6" descr="muška nošn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371" y="4293096"/>
            <a:ext cx="3015497" cy="20882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203032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Bartol Kašić se rodio na otoku </a:t>
            </a:r>
            <a:r>
              <a:rPr lang="hr-HR" dirty="0" smtClean="0"/>
              <a:t>Pagu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15</a:t>
            </a:r>
            <a:r>
              <a:rPr lang="hr-HR" dirty="0"/>
              <a:t>. 8. 1575.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Bio je </a:t>
            </a:r>
            <a:r>
              <a:rPr lang="hr-HR" dirty="0" smtClean="0"/>
              <a:t>isusovac, pisac i </a:t>
            </a:r>
            <a:r>
              <a:rPr lang="hr-HR" dirty="0"/>
              <a:t>jezikoslovac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Napisao je prvu gramatiku </a:t>
            </a:r>
            <a:r>
              <a:rPr lang="hr-HR" dirty="0" smtClean="0"/>
              <a:t>hrvatskoga jezika (1604.)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/>
              <a:t>Preveo je Ritual rimski (katolički obrednik) na hrvatski jezik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Preveo je Bibliju na hrvatski  </a:t>
            </a:r>
            <a:r>
              <a:rPr lang="hr-HR" dirty="0" smtClean="0"/>
              <a:t>jezik 1633. godine, </a:t>
            </a:r>
            <a:r>
              <a:rPr lang="hr-HR" dirty="0"/>
              <a:t>ali </a:t>
            </a:r>
            <a:r>
              <a:rPr lang="hr-HR" dirty="0" smtClean="0"/>
              <a:t>njegov prijevod je objavljen </a:t>
            </a:r>
            <a:r>
              <a:rPr lang="hr-HR" dirty="0"/>
              <a:t>tek 2000. godine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Bartol Kašić</a:t>
            </a:r>
          </a:p>
        </p:txBody>
      </p:sp>
      <p:pic>
        <p:nvPicPr>
          <p:cNvPr id="4" name="Picture 3" descr="44.jpg"/>
          <p:cNvPicPr>
            <a:picLocks noChangeAspect="1"/>
          </p:cNvPicPr>
          <p:nvPr/>
        </p:nvPicPr>
        <p:blipFill>
          <a:blip r:embed="rId2" cstate="print"/>
          <a:srcRect t="5128" r="18810"/>
          <a:stretch>
            <a:fillRect/>
          </a:stretch>
        </p:blipFill>
        <p:spPr>
          <a:xfrm>
            <a:off x="6372200" y="548680"/>
            <a:ext cx="221239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</TotalTime>
  <Words>421</Words>
  <Application>Microsoft Office PowerPoint</Application>
  <PresentationFormat>Prikaz na zaslonu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</vt:lpstr>
      <vt:lpstr>Wingdings 2</vt:lpstr>
      <vt:lpstr>Paper</vt:lpstr>
      <vt:lpstr>PAG</vt:lpstr>
      <vt:lpstr>Gdje se nalazi otok Pag?</vt:lpstr>
      <vt:lpstr>PowerPoint prezentacija</vt:lpstr>
      <vt:lpstr>         Povijest</vt:lpstr>
      <vt:lpstr>        Gospodarstvo</vt:lpstr>
      <vt:lpstr>           Kultura</vt:lpstr>
      <vt:lpstr>        Paška čipka</vt:lpstr>
      <vt:lpstr>      Narodnja nošnja</vt:lpstr>
      <vt:lpstr>       Bartol Kašić</vt:lpstr>
      <vt:lpstr>           Biljni svijet</vt:lpstr>
      <vt:lpstr>Prvi hrvatski papirnati  novac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</dc:title>
  <dc:creator>Karlo Dosen</dc:creator>
  <cp:lastModifiedBy>Evica Tihomirović</cp:lastModifiedBy>
  <cp:revision>90</cp:revision>
  <dcterms:created xsi:type="dcterms:W3CDTF">2020-02-21T15:56:13Z</dcterms:created>
  <dcterms:modified xsi:type="dcterms:W3CDTF">2020-05-04T14:42:25Z</dcterms:modified>
</cp:coreProperties>
</file>